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70" r:id="rId3"/>
    <p:sldId id="322" r:id="rId4"/>
    <p:sldId id="355" r:id="rId5"/>
    <p:sldId id="324" r:id="rId6"/>
    <p:sldId id="326" r:id="rId7"/>
    <p:sldId id="359" r:id="rId8"/>
    <p:sldId id="330" r:id="rId9"/>
    <p:sldId id="331" r:id="rId10"/>
    <p:sldId id="337" r:id="rId11"/>
    <p:sldId id="328" r:id="rId12"/>
    <p:sldId id="333" r:id="rId13"/>
    <p:sldId id="327" r:id="rId14"/>
    <p:sldId id="332" r:id="rId15"/>
    <p:sldId id="334" r:id="rId16"/>
    <p:sldId id="335" r:id="rId17"/>
    <p:sldId id="336" r:id="rId18"/>
    <p:sldId id="343" r:id="rId19"/>
    <p:sldId id="360" r:id="rId20"/>
    <p:sldId id="345" r:id="rId21"/>
    <p:sldId id="346" r:id="rId22"/>
    <p:sldId id="347" r:id="rId23"/>
    <p:sldId id="349" r:id="rId24"/>
    <p:sldId id="350" r:id="rId25"/>
    <p:sldId id="351" r:id="rId26"/>
    <p:sldId id="352" r:id="rId27"/>
    <p:sldId id="353" r:id="rId28"/>
    <p:sldId id="354" r:id="rId29"/>
    <p:sldId id="356" r:id="rId30"/>
    <p:sldId id="357" r:id="rId31"/>
    <p:sldId id="358" r:id="rId32"/>
    <p:sldId id="342" r:id="rId33"/>
    <p:sldId id="338" r:id="rId34"/>
    <p:sldId id="339" r:id="rId35"/>
    <p:sldId id="340" r:id="rId36"/>
    <p:sldId id="269" r:id="rId37"/>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snapToObjects="1">
      <p:cViewPr varScale="1">
        <p:scale>
          <a:sx n="68" d="100"/>
          <a:sy n="68" d="100"/>
        </p:scale>
        <p:origin x="14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5567" cy="502376"/>
          </a:xfrm>
          <a:prstGeom prst="rect">
            <a:avLst/>
          </a:prstGeom>
        </p:spPr>
        <p:txBody>
          <a:bodyPr vert="horz" lIns="93904" tIns="46952" rIns="93904" bIns="46952" rtlCol="0"/>
          <a:lstStyle>
            <a:lvl1pPr algn="l">
              <a:defRPr sz="1200"/>
            </a:lvl1pPr>
          </a:lstStyle>
          <a:p>
            <a:endParaRPr lang="en-ZA"/>
          </a:p>
        </p:txBody>
      </p:sp>
      <p:sp>
        <p:nvSpPr>
          <p:cNvPr id="3" name="Date Placeholder 2"/>
          <p:cNvSpPr>
            <a:spLocks noGrp="1"/>
          </p:cNvSpPr>
          <p:nvPr>
            <p:ph type="dt" idx="1"/>
          </p:nvPr>
        </p:nvSpPr>
        <p:spPr>
          <a:xfrm>
            <a:off x="3900990" y="1"/>
            <a:ext cx="2985566" cy="502376"/>
          </a:xfrm>
          <a:prstGeom prst="rect">
            <a:avLst/>
          </a:prstGeom>
        </p:spPr>
        <p:txBody>
          <a:bodyPr vert="horz" lIns="93904" tIns="46952" rIns="93904" bIns="46952" rtlCol="0"/>
          <a:lstStyle>
            <a:lvl1pPr algn="r">
              <a:defRPr sz="1200"/>
            </a:lvl1pPr>
          </a:lstStyle>
          <a:p>
            <a:fld id="{FE92133E-FE73-4C8C-99C1-F6E7A8D18371}" type="datetimeFigureOut">
              <a:rPr lang="en-ZA" smtClean="0"/>
              <a:t>2021/11/19</a:t>
            </a:fld>
            <a:endParaRPr lang="en-ZA"/>
          </a:p>
        </p:txBody>
      </p:sp>
      <p:sp>
        <p:nvSpPr>
          <p:cNvPr id="4" name="Slide Image Placeholder 3"/>
          <p:cNvSpPr>
            <a:spLocks noGrp="1" noRot="1" noChangeAspect="1"/>
          </p:cNvSpPr>
          <p:nvPr>
            <p:ph type="sldImg" idx="2"/>
          </p:nvPr>
        </p:nvSpPr>
        <p:spPr>
          <a:xfrm>
            <a:off x="1192213" y="1254125"/>
            <a:ext cx="4503737" cy="3379788"/>
          </a:xfrm>
          <a:prstGeom prst="rect">
            <a:avLst/>
          </a:prstGeom>
          <a:noFill/>
          <a:ln w="12700">
            <a:solidFill>
              <a:prstClr val="black"/>
            </a:solidFill>
          </a:ln>
        </p:spPr>
        <p:txBody>
          <a:bodyPr vert="horz" lIns="93904" tIns="46952" rIns="93904" bIns="46952" rtlCol="0" anchor="ctr"/>
          <a:lstStyle/>
          <a:p>
            <a:endParaRPr lang="en-ZA"/>
          </a:p>
        </p:txBody>
      </p:sp>
      <p:sp>
        <p:nvSpPr>
          <p:cNvPr id="5" name="Notes Placeholder 4"/>
          <p:cNvSpPr>
            <a:spLocks noGrp="1"/>
          </p:cNvSpPr>
          <p:nvPr>
            <p:ph type="body" sz="quarter" idx="3"/>
          </p:nvPr>
        </p:nvSpPr>
        <p:spPr>
          <a:xfrm>
            <a:off x="688979" y="4822167"/>
            <a:ext cx="5510208" cy="3943808"/>
          </a:xfrm>
          <a:prstGeom prst="rect">
            <a:avLst/>
          </a:prstGeom>
        </p:spPr>
        <p:txBody>
          <a:bodyPr vert="horz" lIns="93904" tIns="46952" rIns="93904" bIns="469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516338"/>
            <a:ext cx="2985567" cy="502376"/>
          </a:xfrm>
          <a:prstGeom prst="rect">
            <a:avLst/>
          </a:prstGeom>
        </p:spPr>
        <p:txBody>
          <a:bodyPr vert="horz" lIns="93904" tIns="46952" rIns="93904" bIns="46952" rtlCol="0" anchor="b"/>
          <a:lstStyle>
            <a:lvl1pPr algn="l">
              <a:defRPr sz="1200"/>
            </a:lvl1pPr>
          </a:lstStyle>
          <a:p>
            <a:endParaRPr lang="en-ZA"/>
          </a:p>
        </p:txBody>
      </p:sp>
      <p:sp>
        <p:nvSpPr>
          <p:cNvPr id="7" name="Slide Number Placeholder 6"/>
          <p:cNvSpPr>
            <a:spLocks noGrp="1"/>
          </p:cNvSpPr>
          <p:nvPr>
            <p:ph type="sldNum" sz="quarter" idx="5"/>
          </p:nvPr>
        </p:nvSpPr>
        <p:spPr>
          <a:xfrm>
            <a:off x="3900990" y="9516338"/>
            <a:ext cx="2985566" cy="502376"/>
          </a:xfrm>
          <a:prstGeom prst="rect">
            <a:avLst/>
          </a:prstGeom>
        </p:spPr>
        <p:txBody>
          <a:bodyPr vert="horz" lIns="93904" tIns="46952" rIns="93904" bIns="46952" rtlCol="0" anchor="b"/>
          <a:lstStyle>
            <a:lvl1pPr algn="r">
              <a:defRPr sz="1200"/>
            </a:lvl1pPr>
          </a:lstStyle>
          <a:p>
            <a:fld id="{A2219C6A-C1E9-4CA2-B3D1-688FDF7701A9}" type="slidenum">
              <a:rPr lang="en-ZA" smtClean="0"/>
              <a:t>‹#›</a:t>
            </a:fld>
            <a:endParaRPr lang="en-ZA"/>
          </a:p>
        </p:txBody>
      </p:sp>
    </p:spTree>
    <p:extLst>
      <p:ext uri="{BB962C8B-B14F-4D97-AF65-F5344CB8AC3E}">
        <p14:creationId xmlns:p14="http://schemas.microsoft.com/office/powerpoint/2010/main" val="303677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2219C6A-C1E9-4CA2-B3D1-688FDF7701A9}" type="slidenum">
              <a:rPr lang="en-ZA" smtClean="0"/>
              <a:t>1</a:t>
            </a:fld>
            <a:endParaRPr lang="en-ZA"/>
          </a:p>
        </p:txBody>
      </p:sp>
    </p:spTree>
    <p:extLst>
      <p:ext uri="{BB962C8B-B14F-4D97-AF65-F5344CB8AC3E}">
        <p14:creationId xmlns:p14="http://schemas.microsoft.com/office/powerpoint/2010/main" val="281004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2219C6A-C1E9-4CA2-B3D1-688FDF7701A9}" type="slidenum">
              <a:rPr lang="en-ZA" smtClean="0"/>
              <a:t>2</a:t>
            </a:fld>
            <a:endParaRPr lang="en-ZA"/>
          </a:p>
        </p:txBody>
      </p:sp>
    </p:spTree>
    <p:extLst>
      <p:ext uri="{BB962C8B-B14F-4D97-AF65-F5344CB8AC3E}">
        <p14:creationId xmlns:p14="http://schemas.microsoft.com/office/powerpoint/2010/main" val="130690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17CB71-85C9-4308-8896-D2B80FDF9A3A}"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21C5E-35E0-4143-AEB7-1B3E81862710}"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345188-56CA-41F1-A1C6-023F2EEF3A3B}"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24B39-775A-4B29-B2FC-230A8BE05283}"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F70B1-7EEE-4F55-917E-4B6311192F03}" type="datetime1">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50A27-56BA-4DFB-B5E8-088C84F14769}"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4A5803-C16F-4307-AF98-1B93E1AA4F65}" type="datetime1">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574245-B46C-48DC-891C-0635EF709955}" type="datetime1">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70C2D-598E-4F0E-882A-7FE3BA9A70E8}" type="datetime1">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0FA7AD-0202-433E-B5D9-7057AD024890}"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CEF01B-360B-46F6-BD7E-9FD983C31C10}" type="datetime1">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CE3E3E-AAEA-2C4F-AAAF-D5D0D3B13C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943C8-C211-43C6-8361-8D63522F2EEA}" type="datetime1">
              <a:rPr lang="en-US" smtClean="0"/>
              <a:t>11/19/2021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E3E3E-AAEA-2C4F-AAAF-D5D0D3B13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dupreezh4@saps.gov.za" TargetMode="External"/><Relationship Id="rId2" Type="http://schemas.openxmlformats.org/officeDocument/2006/relationships/hyperlink" Target="mailto:NALEMK@SAPS.GOV.ZA" TargetMode="External"/><Relationship Id="rId1" Type="http://schemas.openxmlformats.org/officeDocument/2006/relationships/slideLayout" Target="../slideLayouts/slideLayout1.xml"/><Relationship Id="rId4" Type="http://schemas.openxmlformats.org/officeDocument/2006/relationships/hyperlink" Target="mailto:LaneL@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2181" y="232010"/>
            <a:ext cx="5161819" cy="5063319"/>
          </a:xfrm>
        </p:spPr>
        <p:txBody>
          <a:bodyPr>
            <a:normAutofit/>
          </a:bodyPr>
          <a:lstStyle/>
          <a:p>
            <a:r>
              <a:rPr lang="en-ZA" b="1" dirty="0"/>
              <a:t>LAND INVASIONS </a:t>
            </a:r>
            <a:br>
              <a:rPr lang="en-ZA" b="1" dirty="0"/>
            </a:br>
            <a:r>
              <a:rPr lang="en-ZA" b="1" dirty="0"/>
              <a:t>&amp;</a:t>
            </a:r>
            <a:br>
              <a:rPr lang="en-ZA" b="1" dirty="0"/>
            </a:br>
            <a:r>
              <a:rPr lang="en-ZA" b="1" dirty="0"/>
              <a:t>EVICTION OF UNLAWFUL OCCUPIERS</a:t>
            </a:r>
            <a:endParaRPr lang="en-US" b="1" dirty="0"/>
          </a:p>
        </p:txBody>
      </p:sp>
      <p:sp>
        <p:nvSpPr>
          <p:cNvPr id="5" name="Slide Number Placeholder 4"/>
          <p:cNvSpPr>
            <a:spLocks noGrp="1"/>
          </p:cNvSpPr>
          <p:nvPr>
            <p:ph type="sldNum" sz="quarter" idx="12"/>
          </p:nvPr>
        </p:nvSpPr>
        <p:spPr>
          <a:xfrm>
            <a:off x="6894394" y="6492875"/>
            <a:ext cx="2133600" cy="365125"/>
          </a:xfrm>
        </p:spPr>
        <p:txBody>
          <a:bodyPr/>
          <a:lstStyle/>
          <a:p>
            <a:fld id="{8BCE3E3E-AAEA-2C4F-AAAF-D5D0D3B13C3A}"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solidFill>
                  <a:prstClr val="black"/>
                </a:solidFill>
                <a:latin typeface="Arial" panose="020B0604020202020204" pitchFamily="34" charset="0"/>
                <a:cs typeface="Arial" panose="020B0604020202020204" pitchFamily="34" charset="0"/>
              </a:rPr>
              <a:t> </a:t>
            </a:r>
            <a:br>
              <a:rPr lang="en-ZA" sz="2400" b="1" dirty="0">
                <a:solidFill>
                  <a:prstClr val="black"/>
                </a:solidFill>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REGISTERING OF TRESPASSING CASES</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Police officials should act immediately</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when a </a:t>
            </a: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complaint is made that persons have entered upon land with the alleged intention of erecting structures to occupy the land</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in question.</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If time is wasted attending to the scene, it will allow the perpetrators time to erect structures, in which instance it will not amount to mere trespassing any longer.</a:t>
            </a:r>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10</a:t>
            </a:fld>
            <a:endParaRPr lang="en-US"/>
          </a:p>
        </p:txBody>
      </p:sp>
    </p:spTree>
    <p:extLst>
      <p:ext uri="{BB962C8B-B14F-4D97-AF65-F5344CB8AC3E}">
        <p14:creationId xmlns:p14="http://schemas.microsoft.com/office/powerpoint/2010/main" val="318393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19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FOR PURPOSES OF </a:t>
            </a:r>
            <a:r>
              <a:rPr lang="en-ZA" sz="19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THIS PRESENTATION</a:t>
            </a:r>
            <a:r>
              <a:rPr lang="en-ZA" sz="19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 WE ARE </a:t>
            </a:r>
            <a:r>
              <a:rPr lang="en-ZA" sz="19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ONLY DISCUSSING THE RIGHTS OF AN UNLAWFUL OCCUPIER AS PROVIDED FOR BY THE PIE ACT</a:t>
            </a:r>
            <a:r>
              <a:rPr lang="en-ZA" sz="19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This  category of  occupiers  will  mostly  be  what  is  commonly known as “squatters”.</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19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As soon as a building or structure has been erected on land and is “inhabited” by a person</a:t>
            </a:r>
            <a:r>
              <a:rPr lang="en-ZA"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(the person has factual control of the building or structure), </a:t>
            </a:r>
            <a:r>
              <a:rPr lang="en-ZA" sz="19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the person is considered to reside on such land</a:t>
            </a:r>
            <a:r>
              <a:rPr lang="en-ZA"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19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A person in the process of erecting a building or structure and not inhabiting the building or structure </a:t>
            </a:r>
            <a:r>
              <a:rPr lang="en-ZA" sz="19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is not residing on such land</a:t>
            </a:r>
            <a:r>
              <a:rPr lang="en-ZA" sz="19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19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Unlawful occupiers may only be evicted</a:t>
            </a:r>
            <a:r>
              <a:rPr lang="en-ZA" sz="19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19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 terms of an order of the Magistrate’s Court or High Court</a:t>
            </a:r>
            <a:r>
              <a:rPr lang="en-ZA" sz="19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Evictions outside the applicable legislation are illegal and the legislation provide for criminal offences, INCLUDING section 8(1) of PIE Act and section 23(1) of ESTA, which provide that eviction without a court order is an offence.</a:t>
            </a:r>
          </a:p>
          <a:p>
            <a:pPr marL="114300" algn="just"/>
            <a:r>
              <a:rPr lang="en-GB"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ZA" sz="1900" dirty="0">
              <a:solidFill>
                <a:schemeClr val="tx1"/>
              </a:solidFill>
              <a:latin typeface="Brougham 10cpi"/>
              <a:ea typeface="Calibri" panose="020F0502020204030204" pitchFamily="34" charset="0"/>
              <a:cs typeface="Times New Roman" panose="02020603050405020304" pitchFamily="18"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6792035" y="6545689"/>
            <a:ext cx="2133600" cy="365125"/>
          </a:xfrm>
        </p:spPr>
        <p:txBody>
          <a:bodyPr/>
          <a:lstStyle/>
          <a:p>
            <a:fld id="{8BCE3E3E-AAEA-2C4F-AAAF-D5D0D3B13C3A}" type="slidenum">
              <a:rPr lang="en-US" smtClean="0"/>
              <a:pPr/>
              <a:t>11</a:t>
            </a:fld>
            <a:endParaRPr lang="en-US" dirty="0"/>
          </a:p>
        </p:txBody>
      </p:sp>
    </p:spTree>
    <p:extLst>
      <p:ext uri="{BB962C8B-B14F-4D97-AF65-F5344CB8AC3E}">
        <p14:creationId xmlns:p14="http://schemas.microsoft.com/office/powerpoint/2010/main" val="1359573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Where the </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PIE Act refers to a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building or structure</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it includes</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but is not limited to a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hut</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shack</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tent</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or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similar structure</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or </a:t>
            </a:r>
            <a:r>
              <a:rPr lang="en-ZA"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any other form of temporary or permanent dwelling or shelter</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Where the PIE Act refers to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consent</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it means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express or tacit consent</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whether in writing or otherwise, of the owner of the land (or the person in charge) to the occupation by the occupier of the land in question.</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If a person </a:t>
            </a:r>
            <a:r>
              <a:rPr lang="en-ZA" sz="2400" b="1" dirty="0">
                <a:solidFill>
                  <a:schemeClr val="tx2"/>
                </a:solidFill>
                <a:latin typeface="Arial" panose="020B0604020202020204" pitchFamily="34" charset="0"/>
                <a:ea typeface="Calibri" panose="020F0502020204030204" pitchFamily="34" charset="0"/>
                <a:cs typeface="Times New Roman" panose="02020603050405020304" pitchFamily="18" charset="0"/>
              </a:rPr>
              <a:t>start occupying property</a:t>
            </a:r>
            <a:r>
              <a:rPr lang="en-ZA"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 and the </a:t>
            </a:r>
            <a:r>
              <a:rPr lang="en-ZA" sz="2400" b="1" dirty="0">
                <a:solidFill>
                  <a:schemeClr val="tx2"/>
                </a:solidFill>
                <a:latin typeface="Arial" panose="020B0604020202020204" pitchFamily="34" charset="0"/>
                <a:ea typeface="Calibri" panose="020F0502020204030204" pitchFamily="34" charset="0"/>
                <a:cs typeface="Times New Roman" panose="02020603050405020304" pitchFamily="18" charset="0"/>
              </a:rPr>
              <a:t>owner or person in charge allows this occupation unhindered</a:t>
            </a:r>
            <a:r>
              <a:rPr lang="en-ZA"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 it </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may be construed as tacit consent</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114300" algn="just"/>
            <a:r>
              <a:rPr lang="en-GB"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ZA" sz="1900" dirty="0">
              <a:solidFill>
                <a:schemeClr val="tx1"/>
              </a:solidFill>
              <a:latin typeface="Brougham 10cpi"/>
              <a:ea typeface="Calibri" panose="020F0502020204030204" pitchFamily="34" charset="0"/>
              <a:cs typeface="Times New Roman" panose="02020603050405020304" pitchFamily="18"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12</a:t>
            </a:fld>
            <a:endParaRPr lang="en-US"/>
          </a:p>
        </p:txBody>
      </p:sp>
    </p:spTree>
    <p:extLst>
      <p:ext uri="{BB962C8B-B14F-4D97-AF65-F5344CB8AC3E}">
        <p14:creationId xmlns:p14="http://schemas.microsoft.com/office/powerpoint/2010/main" val="301130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336274"/>
          </a:xfrm>
        </p:spPr>
        <p:txBody>
          <a:bodyPr>
            <a:noAutofit/>
          </a:bodyPr>
          <a:lstStyle/>
          <a:p>
            <a:pPr marL="457200" indent="-342900" algn="just">
              <a:buFont typeface="Arial" panose="020B0604020202020204" pitchFamily="34" charset="0"/>
              <a:buChar char="•"/>
            </a:pP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Once a structure has been erected and is ready for occupation</a:t>
            </a:r>
            <a:r>
              <a:rPr lang="en-GB"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the </a:t>
            </a:r>
            <a:r>
              <a:rPr lang="en-GB" sz="2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owner of the land/premises must approach the court to apply for a court order</a:t>
            </a:r>
            <a:r>
              <a:rPr lang="en-GB" sz="2200" u="sng"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n-GB"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in terms of the existing legislation, to evict the occupants.</a:t>
            </a:r>
            <a:r>
              <a:rPr lang="en-GB"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457200" indent="-342900" algn="just">
              <a:buFont typeface="Arial" panose="020B0604020202020204" pitchFamily="34" charset="0"/>
              <a:buChar char="•"/>
            </a:pPr>
            <a:endParaRPr lang="en-GB"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GB"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Members may not assist with the removal of structures or the physical eviction of unlawful occupiers.</a:t>
            </a:r>
            <a:r>
              <a:rPr lang="en-GB"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GB" sz="2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Only a sheriff and persons authorised by a court to assist the sheriff</a:t>
            </a:r>
            <a:r>
              <a:rPr lang="en-GB"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may carry out an eviction order</a:t>
            </a:r>
            <a:r>
              <a:rPr lang="en-GB" sz="22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GB"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When the sheriff </a:t>
            </a:r>
            <a:r>
              <a:rPr lang="en-GB"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anticipates any risk to his/her own safety </a:t>
            </a:r>
            <a:r>
              <a:rPr lang="en-GB"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and that of persons authorised to assist with an eviction, </a:t>
            </a:r>
            <a:r>
              <a:rPr lang="en-GB"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he/she may approach the relevant station commander to provide assistance</a:t>
            </a:r>
            <a:r>
              <a:rPr lang="en-GB"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but only to secure him and such persons and to maintain law and during the eviction process.   </a:t>
            </a:r>
            <a:endParaRPr lang="en-ZA" sz="2200" dirty="0">
              <a:solidFill>
                <a:schemeClr val="tx1"/>
              </a:solidFill>
              <a:latin typeface="Brougham 10cpi"/>
              <a:ea typeface="Calibri" panose="020F0502020204030204" pitchFamily="34" charset="0"/>
              <a:cs typeface="Times New Roman" panose="02020603050405020304" pitchFamily="18"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13</a:t>
            </a:fld>
            <a:endParaRPr lang="en-US"/>
          </a:p>
        </p:txBody>
      </p:sp>
    </p:spTree>
    <p:extLst>
      <p:ext uri="{BB962C8B-B14F-4D97-AF65-F5344CB8AC3E}">
        <p14:creationId xmlns:p14="http://schemas.microsoft.com/office/powerpoint/2010/main" val="101799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PIE Act</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provides for </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procedures for the </a:t>
            </a:r>
            <a:r>
              <a:rPr lang="en-ZA" sz="2100" dirty="0">
                <a:solidFill>
                  <a:srgbClr val="002060"/>
                </a:solidFill>
                <a:latin typeface="Arial" panose="020B0604020202020204" pitchFamily="34" charset="0"/>
                <a:ea typeface="Calibri" panose="020F0502020204030204" pitchFamily="34" charset="0"/>
                <a:cs typeface="Times New Roman" panose="02020603050405020304" pitchFamily="18" charset="0"/>
              </a:rPr>
              <a:t>eviction of unlawful occupiers on all land, in urban and rural areas,</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2100" dirty="0">
                <a:solidFill>
                  <a:srgbClr val="7030A0"/>
                </a:solidFill>
                <a:latin typeface="Arial" panose="020B0604020202020204" pitchFamily="34" charset="0"/>
                <a:ea typeface="Calibri" panose="020F0502020204030204" pitchFamily="34" charset="0"/>
                <a:cs typeface="Times New Roman" panose="02020603050405020304" pitchFamily="18" charset="0"/>
              </a:rPr>
              <a:t>whether owned by the State or a private person or institution</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In terms of </a:t>
            </a:r>
            <a:r>
              <a:rPr lang="en-ZA" sz="2100" b="1" dirty="0">
                <a:solidFill>
                  <a:schemeClr val="tx1"/>
                </a:solidFill>
                <a:latin typeface="Arial" panose="020B0604020202020204" pitchFamily="34" charset="0"/>
                <a:ea typeface="Calibri" panose="020F0502020204030204" pitchFamily="34" charset="0"/>
                <a:cs typeface="Times New Roman" panose="02020603050405020304" pitchFamily="18" charset="0"/>
              </a:rPr>
              <a:t>section 8(1), no person may evict an unlawful occupier except on the authority of an order of a competent court</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Section 4 sets out the procedure for application for a court order for eviction of unlawful occupiers. </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The </a:t>
            </a:r>
            <a:r>
              <a:rPr lang="en-ZA" sz="21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court</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 must grant an </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order for eviction if it is satisfied that</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 no valid defence has been raised by the unlawful occupier and determine in such order the date on which the eviction order may be carried out if the unlawful occupier has not vacated the land on a date determined in the court order.  The </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court may order the demolition or destruction of buildings or structures</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 that were occupied by such person.</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ZA" sz="1900" dirty="0">
              <a:solidFill>
                <a:schemeClr val="tx1"/>
              </a:solidFill>
              <a:latin typeface="Brougham 10cpi"/>
              <a:ea typeface="Calibri" panose="020F0502020204030204" pitchFamily="34" charset="0"/>
              <a:cs typeface="Times New Roman" panose="02020603050405020304" pitchFamily="18"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14</a:t>
            </a:fld>
            <a:endParaRPr lang="en-US"/>
          </a:p>
        </p:txBody>
      </p:sp>
    </p:spTree>
    <p:extLst>
      <p:ext uri="{BB962C8B-B14F-4D97-AF65-F5344CB8AC3E}">
        <p14:creationId xmlns:p14="http://schemas.microsoft.com/office/powerpoint/2010/main" val="339940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Although an </a:t>
            </a:r>
            <a:r>
              <a:rPr lang="en-ZA"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eviction order must be </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executed by the sheriff, a</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court may authorise any person, </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such as members of the SAPS,</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to assist the sheriff</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to carry out the eviction of the unlawful occupier(s), and the demolition or removal of structures.</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100" b="1" dirty="0">
                <a:solidFill>
                  <a:schemeClr val="tx1"/>
                </a:solidFill>
                <a:latin typeface="Arial" panose="020B0604020202020204" pitchFamily="34" charset="0"/>
                <a:ea typeface="Calibri" panose="020F0502020204030204" pitchFamily="34" charset="0"/>
                <a:cs typeface="Times New Roman" panose="02020603050405020304" pitchFamily="18" charset="0"/>
              </a:rPr>
              <a:t>Urgent proceedings</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for the eviction of unlawful occupiers may be instituted and the </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court may issue an interim eviction order</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pending the outcome of proceedings for a final order, </a:t>
            </a:r>
            <a:r>
              <a:rPr lang="en-ZA"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if there is an imminent danger of substantial injury to a person or damage to property or if the likely hardship to the land owner or other person exceeds the likely hardship to the unlawful occupiers</a:t>
            </a:r>
            <a:r>
              <a:rPr lang="en-ZA"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The period of illegal occupation must be considered by the court in order to establish whether the land owner must provide alternative accommodation for persons to be evicted. </a:t>
            </a:r>
            <a:r>
              <a:rPr lang="en-GB" sz="19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ZA" sz="1900" dirty="0">
              <a:solidFill>
                <a:schemeClr val="tx1"/>
              </a:solidFill>
              <a:latin typeface="Brougham 10cpi"/>
              <a:ea typeface="Calibri" panose="020F0502020204030204" pitchFamily="34" charset="0"/>
              <a:cs typeface="Times New Roman" panose="02020603050405020304" pitchFamily="18"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15</a:t>
            </a:fld>
            <a:endParaRPr lang="en-US"/>
          </a:p>
        </p:txBody>
      </p:sp>
    </p:spTree>
    <p:extLst>
      <p:ext uri="{BB962C8B-B14F-4D97-AF65-F5344CB8AC3E}">
        <p14:creationId xmlns:p14="http://schemas.microsoft.com/office/powerpoint/2010/main" val="107489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14300" algn="just"/>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Offences</a:t>
            </a: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in terms of the PIE Act:</a:t>
            </a:r>
          </a:p>
          <a:p>
            <a:pPr marL="114300" algn="just"/>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Apart from the offence in terms of </a:t>
            </a:r>
            <a:r>
              <a:rPr lang="en-ZA"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section 8(1)</a:t>
            </a: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mentioned above (evicting an unlawful occupier without a court order), the Act also creates the following offences:</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Section 3(1)</a:t>
            </a: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determines that </a:t>
            </a:r>
            <a:r>
              <a:rPr lang="en-ZA" sz="2200" dirty="0">
                <a:solidFill>
                  <a:srgbClr val="002060"/>
                </a:solidFill>
                <a:latin typeface="Arial" panose="020B0604020202020204" pitchFamily="34" charset="0"/>
                <a:ea typeface="Calibri" panose="020F0502020204030204" pitchFamily="34" charset="0"/>
                <a:cs typeface="Times New Roman" panose="02020603050405020304" pitchFamily="18" charset="0"/>
              </a:rPr>
              <a:t>no person may receive or solicit payment of money or any other consideration for arranging or organising or permitting a person to occupy land without the consent of the land owner or person in charge of the land</a:t>
            </a: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Contravention of this section is an offence in terms of section 3(3).  (note that a charge of fraud or corruption, depending on the circumstances, may also be registered together with this offence.)</a:t>
            </a: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16</a:t>
            </a:fld>
            <a:endParaRPr lang="en-US"/>
          </a:p>
        </p:txBody>
      </p:sp>
    </p:spTree>
    <p:extLst>
      <p:ext uri="{BB962C8B-B14F-4D97-AF65-F5344CB8AC3E}">
        <p14:creationId xmlns:p14="http://schemas.microsoft.com/office/powerpoint/2010/main" val="364991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PIE ACT</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14300" algn="just"/>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Offences</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in terms of the PIE Act:</a:t>
            </a:r>
          </a:p>
          <a:p>
            <a:pPr marL="114300" algn="just"/>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Section 8(2) </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states that no person may wilfully </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obstruct or interfere with an official in the employ of the State in the performance of his or her duties in terms of this Act</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This </a:t>
            </a: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will include the sheriff (and his or her appointed assistants) who executes the eviction order</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and, </a:t>
            </a: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where a court order instructs the SAPS to assist with the eviction, it will include police officials who act in terms of the court order</a:t>
            </a:r>
            <a:r>
              <a:rPr lang="en-ZA"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17</a:t>
            </a:fld>
            <a:endParaRPr lang="en-US"/>
          </a:p>
        </p:txBody>
      </p:sp>
    </p:spTree>
    <p:extLst>
      <p:ext uri="{BB962C8B-B14F-4D97-AF65-F5344CB8AC3E}">
        <p14:creationId xmlns:p14="http://schemas.microsoft.com/office/powerpoint/2010/main" val="391573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14300"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In </a:t>
            </a:r>
            <a:r>
              <a:rPr lang="en-GB" sz="2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Fisher and Another v Persons Unknown </a:t>
            </a:r>
            <a:r>
              <a:rPr lang="en-GB"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2014(3) SA 129</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(Western Cape High Court), the </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municipality demolished a number of informal structures</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that had been </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erected over the previous 2 days</a:t>
            </a:r>
            <a:r>
              <a:rPr lang="en-GB" sz="2200"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on their land, </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without first obtaining a court order under the PIE Act.</a:t>
            </a:r>
          </a:p>
          <a:p>
            <a:pPr marL="114300" lvl="0" algn="just">
              <a:buClr>
                <a:srgbClr val="023F88"/>
              </a:buClr>
            </a:pPr>
            <a:endParaRPr lang="en-GB" sz="800" b="1"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a:p>
            <a:pPr marL="114300" lvl="0" algn="just">
              <a:buClr>
                <a:srgbClr val="023F88"/>
              </a:buClr>
            </a:pPr>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municipality argued that they were not bound to the provisions of PIE because it only applied to persons who occupied land in “homes”</a:t>
            </a:r>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and that the structures concerned could not be termed “homes” because-</a:t>
            </a:r>
          </a:p>
          <a:p>
            <a:pPr marL="114300" lvl="0" algn="just">
              <a:buClr>
                <a:srgbClr val="023F88"/>
              </a:buClr>
            </a:pPr>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	they had not been on the land for a sufficient period 		of time; and</a:t>
            </a:r>
          </a:p>
          <a:p>
            <a:pPr marL="114300" lvl="0" algn="just">
              <a:buClr>
                <a:srgbClr val="023F88"/>
              </a:buClr>
            </a:pPr>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	were vacant in the sense that they were not 					furnished and no persons were present at the 				time of demolition.</a:t>
            </a:r>
            <a:endParaRPr lang="en-ZA" sz="2200" dirty="0">
              <a:solidFill>
                <a:schemeClr val="tx1"/>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18</a:t>
            </a:fld>
            <a:endParaRPr lang="en-US"/>
          </a:p>
        </p:txBody>
      </p:sp>
    </p:spTree>
    <p:extLst>
      <p:ext uri="{BB962C8B-B14F-4D97-AF65-F5344CB8AC3E}">
        <p14:creationId xmlns:p14="http://schemas.microsoft.com/office/powerpoint/2010/main" val="423028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14300" lvl="0" algn="just">
              <a:buClr>
                <a:srgbClr val="023F88"/>
              </a:buClr>
            </a:pPr>
            <a:r>
              <a:rPr lang="en-GB" sz="21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court held that</a:t>
            </a:r>
            <a:r>
              <a:rPr lang="en-GB" sz="21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a:t>
            </a:r>
            <a:r>
              <a:rPr lang="en-GB" sz="2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question was not whether the temporary structures were homes</a:t>
            </a:r>
            <a:r>
              <a:rPr lang="en-GB" sz="2100" dirty="0">
                <a:solidFill>
                  <a:prstClr val="black"/>
                </a:solidFill>
                <a:latin typeface="Arial" panose="020B0604020202020204" pitchFamily="34" charset="0"/>
                <a:ea typeface="Calibri" panose="020F0502020204030204" pitchFamily="34" charset="0"/>
                <a:cs typeface="Times New Roman" panose="02020603050405020304" pitchFamily="18" charset="0"/>
              </a:rPr>
              <a:t>, but rather </a:t>
            </a:r>
            <a:r>
              <a:rPr lang="en-GB" sz="21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whether those structures were occupied</a:t>
            </a:r>
            <a:r>
              <a:rPr lang="en-GB" sz="21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the time when they were demolished.</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marL="114300"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14300" lvl="0" algn="just">
              <a:buClr>
                <a:srgbClr val="023F88"/>
              </a:buClr>
            </a:pPr>
            <a:r>
              <a:rPr lang="en-GB" sz="21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further stated that the </a:t>
            </a:r>
            <a:r>
              <a:rPr lang="en-GB" sz="2100" b="1" dirty="0">
                <a:solidFill>
                  <a:prstClr val="black"/>
                </a:solidFill>
                <a:latin typeface="Arial" panose="020B0604020202020204" pitchFamily="34" charset="0"/>
                <a:ea typeface="Calibri" panose="020F0502020204030204" pitchFamily="34" charset="0"/>
                <a:cs typeface="Times New Roman" panose="02020603050405020304" pitchFamily="18" charset="0"/>
              </a:rPr>
              <a:t>PIE Act prevents that a person is deprived of the occupation of a building or structure on land, where such occupation had occurred without the consent of the owner or person in charge thereof.</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marL="114300"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14300" lvl="0" algn="just">
              <a:buClr>
                <a:srgbClr val="023F88"/>
              </a:buClr>
            </a:pPr>
            <a:r>
              <a:rPr lang="en-ZA" sz="2100" dirty="0">
                <a:solidFill>
                  <a:prstClr val="black"/>
                </a:solidFill>
                <a:latin typeface="Arial" panose="020B0604020202020204" pitchFamily="34" charset="0"/>
                <a:ea typeface="Calibri" panose="020F0502020204030204" pitchFamily="34" charset="0"/>
                <a:cs typeface="Arial" panose="020B0604020202020204" pitchFamily="34" charset="0"/>
              </a:rPr>
              <a:t>The court also noted </a:t>
            </a:r>
            <a:r>
              <a:rPr lang="en-ZA" sz="2100" b="1" dirty="0">
                <a:solidFill>
                  <a:prstClr val="black"/>
                </a:solidFill>
                <a:latin typeface="Arial" panose="020B0604020202020204" pitchFamily="34" charset="0"/>
                <a:ea typeface="Calibri" panose="020F0502020204030204" pitchFamily="34" charset="0"/>
                <a:cs typeface="Arial" panose="020B0604020202020204" pitchFamily="34" charset="0"/>
              </a:rPr>
              <a:t>that it was not so much the period of occupation of the property (two days), which rendered PIE applicable, but the intention behind the erection of the structures</a:t>
            </a:r>
            <a:r>
              <a:rPr lang="en-ZA" sz="21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ZA" sz="2100" b="1" dirty="0">
                <a:solidFill>
                  <a:srgbClr val="FF0000"/>
                </a:solidFill>
                <a:latin typeface="Arial" panose="020B0604020202020204" pitchFamily="34" charset="0"/>
                <a:ea typeface="Calibri" panose="020F0502020204030204" pitchFamily="34" charset="0"/>
                <a:cs typeface="Arial" panose="020B0604020202020204" pitchFamily="34" charset="0"/>
              </a:rPr>
              <a:t>Even the most humble structure, erected with basic materials, can be called a home by persons with limited means</a:t>
            </a:r>
            <a:r>
              <a:rPr lang="en-ZA" sz="22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114300" lvl="0" algn="just">
              <a:buClr>
                <a:srgbClr val="023F88"/>
              </a:buClr>
            </a:pPr>
            <a:endParaRPr lang="en-ZA" sz="2200" dirty="0">
              <a:solidFill>
                <a:prstClr val="black"/>
              </a:solidFill>
              <a:latin typeface="Brougham 10cpi"/>
              <a:ea typeface="Calibri" panose="020F0502020204030204" pitchFamily="34" charset="0"/>
              <a:cs typeface="Times New Roman" panose="02020603050405020304" pitchFamily="18" charset="0"/>
            </a:endParaRPr>
          </a:p>
          <a:p>
            <a:pPr marL="114300" lvl="0" algn="just">
              <a:buClr>
                <a:srgbClr val="023F88"/>
              </a:buClr>
            </a:pPr>
            <a:endParaRPr lang="en-ZA" sz="22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19</a:t>
            </a:fld>
            <a:endParaRPr lang="en-US"/>
          </a:p>
        </p:txBody>
      </p:sp>
    </p:spTree>
    <p:extLst>
      <p:ext uri="{BB962C8B-B14F-4D97-AF65-F5344CB8AC3E}">
        <p14:creationId xmlns:p14="http://schemas.microsoft.com/office/powerpoint/2010/main" val="156010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latin typeface="Arial"/>
                <a:cs typeface="Arial"/>
              </a:rPr>
              <a:t>LAND INVASIONS &amp; UNLAWFUL OCCUPIERS: </a:t>
            </a:r>
            <a:br>
              <a:rPr lang="en-ZA" sz="2400" b="1" dirty="0">
                <a:latin typeface="Arial"/>
                <a:cs typeface="Arial"/>
              </a:rPr>
            </a:br>
            <a:r>
              <a:rPr lang="en-ZA" sz="2400" b="1" dirty="0">
                <a:latin typeface="Arial"/>
                <a:cs typeface="Arial"/>
              </a:rPr>
              <a:t>INTRODUCTION</a:t>
            </a:r>
            <a:endParaRPr lang="en-US" b="1" dirty="0"/>
          </a:p>
        </p:txBody>
      </p:sp>
      <p:sp>
        <p:nvSpPr>
          <p:cNvPr id="5" name="Subtitle 4"/>
          <p:cNvSpPr>
            <a:spLocks noGrp="1"/>
          </p:cNvSpPr>
          <p:nvPr>
            <p:ph type="subTitle" idx="1"/>
          </p:nvPr>
        </p:nvSpPr>
        <p:spPr>
          <a:xfrm>
            <a:off x="809896" y="1392072"/>
            <a:ext cx="8115739" cy="5117911"/>
          </a:xfrm>
        </p:spPr>
        <p:txBody>
          <a:bodyPr>
            <a:noAutofit/>
          </a:bodyPr>
          <a:lstStyle/>
          <a:p>
            <a:pPr marL="342900" indent="-342900" algn="just">
              <a:buFont typeface="Arial" panose="020B0604020202020204" pitchFamily="34" charset="0"/>
              <a:buChar char="•"/>
            </a:pPr>
            <a:r>
              <a:rPr lang="en-ZA" sz="2200" dirty="0">
                <a:solidFill>
                  <a:srgbClr val="7030A0"/>
                </a:solidFill>
                <a:latin typeface="Arial" panose="020B0604020202020204" pitchFamily="34" charset="0"/>
                <a:cs typeface="Arial" panose="020B0604020202020204" pitchFamily="34" charset="0"/>
              </a:rPr>
              <a:t>Occupation of land by unlawful occupiers</a:t>
            </a:r>
            <a:r>
              <a:rPr lang="en-ZA" sz="2200" dirty="0">
                <a:solidFill>
                  <a:schemeClr val="tx1"/>
                </a:solidFill>
                <a:latin typeface="Arial" panose="020B0604020202020204" pitchFamily="34" charset="0"/>
                <a:cs typeface="Arial" panose="020B0604020202020204" pitchFamily="34" charset="0"/>
              </a:rPr>
              <a:t> which is against the wishes of the owner of such property, </a:t>
            </a:r>
            <a:r>
              <a:rPr lang="en-ZA" sz="2200" dirty="0">
                <a:solidFill>
                  <a:srgbClr val="7030A0"/>
                </a:solidFill>
                <a:latin typeface="Arial" panose="020B0604020202020204" pitchFamily="34" charset="0"/>
                <a:cs typeface="Arial" panose="020B0604020202020204" pitchFamily="34" charset="0"/>
              </a:rPr>
              <a:t>is an issue often precipitated by socio-economic, socio-historic or socio-political factors</a:t>
            </a:r>
            <a:r>
              <a:rPr lang="en-ZA" sz="2200" dirty="0">
                <a:solidFill>
                  <a:schemeClr val="tx1"/>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ZA" sz="8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As such, the </a:t>
            </a:r>
            <a:r>
              <a:rPr lang="en-ZA" sz="2200" dirty="0">
                <a:solidFill>
                  <a:srgbClr val="7030A0"/>
                </a:solidFill>
                <a:latin typeface="Arial" panose="020B0604020202020204" pitchFamily="34" charset="0"/>
                <a:cs typeface="Arial" panose="020B0604020202020204" pitchFamily="34" charset="0"/>
              </a:rPr>
              <a:t>Service may be involved in matters of land invasions or evictions and must guard against overzealous or unlawful intervention</a:t>
            </a:r>
            <a:r>
              <a:rPr lang="en-ZA" sz="2200" dirty="0">
                <a:solidFill>
                  <a:schemeClr val="tx1"/>
                </a:solidFill>
                <a:latin typeface="Arial" panose="020B0604020202020204" pitchFamily="34" charset="0"/>
                <a:cs typeface="Arial" panose="020B0604020202020204" pitchFamily="34" charset="0"/>
              </a:rPr>
              <a:t>. The Service is at risk not only regarding civil claims resulting from injury to persons or damage to property where members are involved, but also negative publicity and loss of public confidence.</a:t>
            </a:r>
          </a:p>
          <a:p>
            <a:pPr marL="342900" indent="-342900" algn="just">
              <a:buFont typeface="Arial" panose="020B0604020202020204" pitchFamily="34" charset="0"/>
              <a:buChar char="•"/>
            </a:pPr>
            <a:endParaRPr lang="en-ZA" sz="8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200" b="1" dirty="0">
                <a:solidFill>
                  <a:srgbClr val="002060"/>
                </a:solidFill>
                <a:latin typeface="Arial" panose="020B0604020202020204" pitchFamily="34" charset="0"/>
                <a:cs typeface="Arial" panose="020B0604020202020204" pitchFamily="34" charset="0"/>
              </a:rPr>
              <a:t>Land owners and occupiers must be requested to report incidents of land invasions and illegal evictions to their local police stations</a:t>
            </a:r>
            <a:r>
              <a:rPr lang="en-ZA" sz="2200" dirty="0">
                <a:solidFill>
                  <a:schemeClr val="tx1"/>
                </a:solidFill>
                <a:latin typeface="Arial" panose="020B0604020202020204" pitchFamily="34" charset="0"/>
                <a:cs typeface="Arial" panose="020B0604020202020204" pitchFamily="34" charset="0"/>
              </a:rPr>
              <a:t>.</a:t>
            </a: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a:t>
            </a:fld>
            <a:endParaRPr lang="en-US"/>
          </a:p>
        </p:txBody>
      </p:sp>
    </p:spTree>
    <p:extLst>
      <p:ext uri="{BB962C8B-B14F-4D97-AF65-F5344CB8AC3E}">
        <p14:creationId xmlns:p14="http://schemas.microsoft.com/office/powerpoint/2010/main" val="210224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14300" lvl="0" algn="just">
              <a:buClr>
                <a:srgbClr val="023F88"/>
              </a:buClr>
            </a:pPr>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All the structures in question were </a:t>
            </a:r>
            <a:r>
              <a:rPr lang="en-GB"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completed </a:t>
            </a:r>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and the court stated that, </a:t>
            </a:r>
            <a:r>
              <a:rPr lang="en-GB"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fact that a particular structure was vacant / empty at the time it was demolished, does not mean it was unoccupied</a:t>
            </a:r>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occupant may have been at work, etc.</a:t>
            </a:r>
          </a:p>
          <a:p>
            <a:pPr marL="114300"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14300" lvl="0" algn="just">
              <a:buClr>
                <a:srgbClr val="023F88"/>
              </a:buClr>
            </a:pPr>
            <a:r>
              <a:rPr lang="en-GB"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concluded that,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IF THE STRUCTURE WAS COMPLETE, THE INVASION OF THE PIECE OF LAND IN QUESTION HAD INDEED TAKEN PLACE, OCCUPATION HAD OCCURRED AND THE PROVISIONS OF PIE WERE APPLICABLE</a:t>
            </a:r>
            <a:r>
              <a:rPr lang="en-GB" sz="2200"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endParaRPr lang="en-ZA" sz="2200" dirty="0">
              <a:solidFill>
                <a:srgbClr val="7030A0"/>
              </a:solidFill>
              <a:latin typeface="Brougham 10cpi"/>
              <a:ea typeface="Calibri" panose="020F0502020204030204" pitchFamily="34" charset="0"/>
              <a:cs typeface="Times New Roman" panose="02020603050405020304" pitchFamily="18" charset="0"/>
            </a:endParaRPr>
          </a:p>
          <a:p>
            <a:pPr marL="114300"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ZA" sz="22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20</a:t>
            </a:fld>
            <a:endParaRPr lang="en-US"/>
          </a:p>
        </p:txBody>
      </p:sp>
    </p:spTree>
    <p:extLst>
      <p:ext uri="{BB962C8B-B14F-4D97-AF65-F5344CB8AC3E}">
        <p14:creationId xmlns:p14="http://schemas.microsoft.com/office/powerpoint/2010/main" val="180780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lvl="0" algn="just">
              <a:buClr>
                <a:srgbClr val="023F88"/>
              </a:buClr>
            </a:pPr>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In</a:t>
            </a:r>
            <a:r>
              <a:rPr lang="en-GB"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Stock and Others v Minister of Police and Others</a:t>
            </a:r>
            <a:r>
              <a:rPr lang="en-GB" sz="2400" b="1" u="sng"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(Supreme Court of Appeal, 8 April 2019) </a:t>
            </a:r>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made </a:t>
            </a:r>
            <a:r>
              <a:rPr lang="en-GB"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certain findings in regard to the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role of the SAPS in respect of illegal land invasions and the execution of eviction orders</a:t>
            </a:r>
            <a:r>
              <a:rPr lang="en-GB"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obtained by land-/property owners, against unlawful occupants</a:t>
            </a:r>
          </a:p>
          <a:p>
            <a:pPr lvl="0" algn="just">
              <a:buClr>
                <a:srgbClr val="023F88"/>
              </a:buClr>
            </a:pPr>
            <a:endParaRPr lang="en-GB" sz="8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lvl="0" algn="just" defTabSz="914400"/>
            <a:r>
              <a:rPr lang="en-GB" sz="2400" b="1" dirty="0">
                <a:solidFill>
                  <a:prstClr val="black"/>
                </a:solidFill>
                <a:latin typeface="Arial" panose="020B0604020202020204" pitchFamily="34" charset="0"/>
                <a:ea typeface="Calibri" panose="020F0502020204030204" pitchFamily="34" charset="0"/>
                <a:cs typeface="Arial"/>
              </a:rPr>
              <a:t>The Court clearly stated that, </a:t>
            </a:r>
            <a:r>
              <a:rPr lang="en-GB" sz="2400" b="1" dirty="0">
                <a:solidFill>
                  <a:srgbClr val="FF0000"/>
                </a:solidFill>
                <a:latin typeface="Arial" panose="020B0604020202020204" pitchFamily="34" charset="0"/>
                <a:ea typeface="Calibri" panose="020F0502020204030204" pitchFamily="34" charset="0"/>
                <a:cs typeface="Arial"/>
              </a:rPr>
              <a:t>if a land owner</a:t>
            </a:r>
            <a:r>
              <a:rPr lang="en-GB" sz="2400" b="1" dirty="0">
                <a:solidFill>
                  <a:prstClr val="black"/>
                </a:solidFill>
                <a:latin typeface="Arial" panose="020B0604020202020204" pitchFamily="34" charset="0"/>
                <a:ea typeface="Calibri" panose="020F0502020204030204" pitchFamily="34" charset="0"/>
                <a:cs typeface="Arial"/>
              </a:rPr>
              <a:t> wants to take issue with the </a:t>
            </a:r>
            <a:r>
              <a:rPr lang="en-GB" sz="2400" b="1" dirty="0">
                <a:solidFill>
                  <a:srgbClr val="7030A0"/>
                </a:solidFill>
                <a:latin typeface="Arial" panose="020B0604020202020204" pitchFamily="34" charset="0"/>
                <a:ea typeface="Calibri" panose="020F0502020204030204" pitchFamily="34" charset="0"/>
                <a:cs typeface="Arial"/>
              </a:rPr>
              <a:t>presence of a person on its land</a:t>
            </a:r>
            <a:r>
              <a:rPr lang="en-GB" sz="2400" b="1" dirty="0">
                <a:solidFill>
                  <a:prstClr val="black"/>
                </a:solidFill>
                <a:latin typeface="Arial" panose="020B0604020202020204" pitchFamily="34" charset="0"/>
                <a:ea typeface="Calibri" panose="020F0502020204030204" pitchFamily="34" charset="0"/>
                <a:cs typeface="Arial"/>
              </a:rPr>
              <a:t>, </a:t>
            </a:r>
            <a:r>
              <a:rPr lang="en-GB" sz="2400" b="1" dirty="0">
                <a:solidFill>
                  <a:srgbClr val="FF0000"/>
                </a:solidFill>
                <a:latin typeface="Arial" panose="020B0604020202020204" pitchFamily="34" charset="0"/>
                <a:ea typeface="Calibri" panose="020F0502020204030204" pitchFamily="34" charset="0"/>
                <a:cs typeface="Arial"/>
              </a:rPr>
              <a:t>he/she was </a:t>
            </a:r>
            <a:r>
              <a:rPr lang="en-GB" sz="2400" b="1" dirty="0">
                <a:solidFill>
                  <a:srgbClr val="002060"/>
                </a:solidFill>
                <a:latin typeface="Arial" panose="020B0604020202020204" pitchFamily="34" charset="0"/>
                <a:ea typeface="Calibri" panose="020F0502020204030204" pitchFamily="34" charset="0"/>
                <a:cs typeface="Arial"/>
              </a:rPr>
              <a:t>obliged to lay a charge at the relevant police station</a:t>
            </a:r>
            <a:r>
              <a:rPr lang="en-GB" sz="2400" b="1" dirty="0">
                <a:solidFill>
                  <a:srgbClr val="FF0000"/>
                </a:solidFill>
                <a:latin typeface="Arial" panose="020B0604020202020204" pitchFamily="34" charset="0"/>
                <a:ea typeface="Calibri" panose="020F0502020204030204" pitchFamily="34" charset="0"/>
                <a:cs typeface="Arial"/>
              </a:rPr>
              <a:t> or </a:t>
            </a:r>
            <a:r>
              <a:rPr lang="en-GB" sz="2400" b="1" dirty="0">
                <a:solidFill>
                  <a:srgbClr val="0070C0"/>
                </a:solidFill>
                <a:latin typeface="Arial" panose="020B0604020202020204" pitchFamily="34" charset="0"/>
                <a:ea typeface="Calibri" panose="020F0502020204030204" pitchFamily="34" charset="0"/>
                <a:cs typeface="Arial"/>
              </a:rPr>
              <a:t>obtain a court order against such unlawful occupants</a:t>
            </a:r>
            <a:r>
              <a:rPr lang="en-GB" sz="2400" dirty="0">
                <a:solidFill>
                  <a:srgbClr val="FF0000"/>
                </a:solidFill>
                <a:latin typeface="Arial" panose="020B0604020202020204" pitchFamily="34" charset="0"/>
                <a:ea typeface="Calibri" panose="020F0502020204030204" pitchFamily="34" charset="0"/>
                <a:cs typeface="Arial"/>
              </a:rPr>
              <a:t>.</a:t>
            </a:r>
          </a:p>
        </p:txBody>
      </p:sp>
      <p:sp>
        <p:nvSpPr>
          <p:cNvPr id="3" name="Slide Number Placeholder 2"/>
          <p:cNvSpPr>
            <a:spLocks noGrp="1"/>
          </p:cNvSpPr>
          <p:nvPr>
            <p:ph type="sldNum" sz="quarter" idx="12"/>
          </p:nvPr>
        </p:nvSpPr>
        <p:spPr/>
        <p:txBody>
          <a:bodyPr/>
          <a:lstStyle/>
          <a:p>
            <a:fld id="{8BCE3E3E-AAEA-2C4F-AAAF-D5D0D3B13C3A}" type="slidenum">
              <a:rPr lang="en-US" smtClean="0"/>
              <a:pPr/>
              <a:t>21</a:t>
            </a:fld>
            <a:endParaRPr lang="en-US"/>
          </a:p>
        </p:txBody>
      </p:sp>
    </p:spTree>
    <p:extLst>
      <p:ext uri="{BB962C8B-B14F-4D97-AF65-F5344CB8AC3E}">
        <p14:creationId xmlns:p14="http://schemas.microsoft.com/office/powerpoint/2010/main" val="136094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lvl="0" algn="just" defTabSz="914400"/>
            <a:endParaRPr lang="en-GB" sz="800" dirty="0">
              <a:solidFill>
                <a:srgbClr val="7030A0"/>
              </a:solidFill>
              <a:latin typeface="Arial" panose="020B0604020202020204" pitchFamily="34" charset="0"/>
              <a:ea typeface="Calibri" panose="020F0502020204030204" pitchFamily="34" charset="0"/>
              <a:cs typeface="Arial"/>
            </a:endParaRPr>
          </a:p>
          <a:p>
            <a:pPr lvl="0" algn="just" defTabSz="914400"/>
            <a:r>
              <a:rPr lang="en-GB" sz="2300" dirty="0">
                <a:solidFill>
                  <a:prstClr val="black"/>
                </a:solidFill>
                <a:latin typeface="Arial" panose="020B0604020202020204" pitchFamily="34" charset="0"/>
                <a:ea typeface="Calibri" panose="020F0502020204030204" pitchFamily="34" charset="0"/>
                <a:cs typeface="Arial"/>
              </a:rPr>
              <a:t>The Court continued to say that, it was </a:t>
            </a:r>
            <a:r>
              <a:rPr lang="en-GB" sz="2300" b="1" dirty="0">
                <a:solidFill>
                  <a:srgbClr val="7030A0"/>
                </a:solidFill>
                <a:latin typeface="Arial" panose="020B0604020202020204" pitchFamily="34" charset="0"/>
                <a:ea typeface="Calibri" panose="020F0502020204030204" pitchFamily="34" charset="0"/>
                <a:cs typeface="Arial"/>
              </a:rPr>
              <a:t>not practical for SAPS to constantly monitor open spaces </a:t>
            </a:r>
            <a:r>
              <a:rPr lang="en-GB" sz="2300" b="1" dirty="0">
                <a:solidFill>
                  <a:prstClr val="black"/>
                </a:solidFill>
                <a:latin typeface="Arial" panose="020B0604020202020204" pitchFamily="34" charset="0"/>
                <a:ea typeface="Calibri" panose="020F0502020204030204" pitchFamily="34" charset="0"/>
                <a:cs typeface="Arial"/>
              </a:rPr>
              <a:t>and try to curtail non-violent crimes such as trespass</a:t>
            </a:r>
            <a:r>
              <a:rPr lang="en-GB" sz="2300" dirty="0">
                <a:solidFill>
                  <a:prstClr val="black"/>
                </a:solidFill>
                <a:latin typeface="Arial" panose="020B0604020202020204" pitchFamily="34" charset="0"/>
                <a:ea typeface="Calibri" panose="020F0502020204030204" pitchFamily="34" charset="0"/>
                <a:cs typeface="Arial"/>
              </a:rPr>
              <a:t>.  </a:t>
            </a:r>
          </a:p>
          <a:p>
            <a:pPr lvl="0" algn="just" defTabSz="914400"/>
            <a:endParaRPr lang="en-GB" sz="800" dirty="0">
              <a:solidFill>
                <a:prstClr val="black"/>
              </a:solidFill>
              <a:latin typeface="Arial" panose="020B0604020202020204" pitchFamily="34" charset="0"/>
              <a:ea typeface="Calibri" panose="020F0502020204030204" pitchFamily="34" charset="0"/>
              <a:cs typeface="Arial"/>
            </a:endParaRPr>
          </a:p>
          <a:p>
            <a:pPr algn="just" defTabSz="914400"/>
            <a:r>
              <a:rPr lang="en-GB"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said that it was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not the duty of the SAPS to evict unlawful occupiers,</a:t>
            </a:r>
            <a:r>
              <a:rPr lang="en-GB"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that is the responsibility of the </a:t>
            </a:r>
            <a:r>
              <a:rPr lang="en-GB"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Sheriff</a:t>
            </a:r>
            <a:r>
              <a:rPr lang="en-GB"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and the landowners, with </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a:t>
            </a:r>
            <a:r>
              <a:rPr lang="en-GB"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role of the police being merely to assist the Sheriff and the landowners with the eviction</a:t>
            </a:r>
            <a:r>
              <a:rPr lang="en-GB"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in the event of the </a:t>
            </a:r>
            <a:r>
              <a:rPr lang="en-GB"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execution of a court order.</a:t>
            </a:r>
          </a:p>
          <a:p>
            <a:pPr lvl="0" algn="just" defTabSz="914400"/>
            <a:endParaRPr lang="en-ZA" sz="23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22</a:t>
            </a:fld>
            <a:endParaRPr lang="en-US"/>
          </a:p>
        </p:txBody>
      </p:sp>
    </p:spTree>
    <p:extLst>
      <p:ext uri="{BB962C8B-B14F-4D97-AF65-F5344CB8AC3E}">
        <p14:creationId xmlns:p14="http://schemas.microsoft.com/office/powerpoint/2010/main" val="307745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07315" lvl="0" algn="just">
              <a:buClr>
                <a:srgbClr val="023F88"/>
              </a:buClr>
            </a:pP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It was also stated by the Court that it is </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not the duty of the SAPS to act as security guards for any particular property owner</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19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marL="107315"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07315"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07315" lvl="0" algn="just">
              <a:buClr>
                <a:srgbClr val="023F88"/>
              </a:buClr>
            </a:pPr>
            <a:r>
              <a:rPr lang="en-GB" sz="23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The Court took note of several Court rulings which outlined the extent of the SAPS’s powers and duties in regard to illegal land invasions and summarised these powers and duties as follows</a:t>
            </a:r>
            <a:r>
              <a:rPr lang="en-GB" sz="22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a:t>
            </a:r>
          </a:p>
          <a:p>
            <a:pPr marL="107315" lvl="0" algn="just">
              <a:buClr>
                <a:srgbClr val="023F88"/>
              </a:buClr>
            </a:pPr>
            <a:endParaRPr lang="en-GB" sz="800" b="1" u="sng"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a:p>
            <a:pPr marL="450215" lvl="0" indent="-342900" algn="just">
              <a:buClr>
                <a:srgbClr val="023F88"/>
              </a:buClr>
              <a:buFont typeface="Arial" panose="020B0604020202020204" pitchFamily="34" charset="0"/>
              <a:buChar char="•"/>
            </a:pPr>
            <a:r>
              <a:rPr lang="en-GB" sz="2200" b="1" dirty="0">
                <a:solidFill>
                  <a:srgbClr val="FF0000"/>
                </a:solidFill>
                <a:latin typeface="Arial" panose="020B0604020202020204" pitchFamily="34" charset="0"/>
                <a:ea typeface="Calibri" panose="020F0502020204030204" pitchFamily="34" charset="0"/>
                <a:cs typeface="Arial" panose="020B0604020202020204" pitchFamily="34" charset="0"/>
              </a:rPr>
              <a:t>SAPS is not responsible for evictions</a:t>
            </a: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  That is the duty of the Sheriff.  SAPS can merely assist with the maintenance of law and order during evictions and only pursuant to a valid court order;</a:t>
            </a:r>
          </a:p>
          <a:p>
            <a:pPr marL="450215" lvl="0" indent="-342900" algn="just">
              <a:buClr>
                <a:srgbClr val="023F88"/>
              </a:buClr>
              <a:buFont typeface="Arial" panose="020B0604020202020204" pitchFamily="34" charset="0"/>
              <a:buChar char="•"/>
            </a:pPr>
            <a:endParaRPr lang="en-GB" sz="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450215" lvl="0" indent="-342900" algn="just">
              <a:buClr>
                <a:srgbClr val="023F88"/>
              </a:buClr>
              <a:buFont typeface="Arial" panose="020B0604020202020204" pitchFamily="34" charset="0"/>
              <a:buChar char="•"/>
            </a:pPr>
            <a:r>
              <a:rPr lang="en-GB" sz="2200" b="1" dirty="0">
                <a:solidFill>
                  <a:srgbClr val="FF0000"/>
                </a:solidFill>
                <a:latin typeface="Arial" panose="020B0604020202020204" pitchFamily="34" charset="0"/>
                <a:ea typeface="Calibri" panose="020F0502020204030204" pitchFamily="34" charset="0"/>
                <a:cs typeface="Arial" panose="020B0604020202020204" pitchFamily="34" charset="0"/>
              </a:rPr>
              <a:t>SAPS is not responsible for securing people’s property.</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  That is the duty of the landowner;</a:t>
            </a:r>
            <a:endParaRPr lang="en-ZA" altLang="en-US" sz="2200" dirty="0">
              <a:solidFill>
                <a:prstClr val="black"/>
              </a:solidFill>
              <a:latin typeface="Arial"/>
              <a:cs typeface="Arial"/>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23</a:t>
            </a:fld>
            <a:endParaRPr lang="en-US"/>
          </a:p>
        </p:txBody>
      </p:sp>
    </p:spTree>
    <p:extLst>
      <p:ext uri="{BB962C8B-B14F-4D97-AF65-F5344CB8AC3E}">
        <p14:creationId xmlns:p14="http://schemas.microsoft.com/office/powerpoint/2010/main" val="363605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342900" lvl="0" indent="-342900" algn="just">
              <a:buClr>
                <a:srgbClr val="023F88"/>
              </a:buClr>
              <a:buFont typeface="Symbol" panose="05050102010706020507" pitchFamily="18" charset="2"/>
              <a:buChar char=""/>
            </a:pPr>
            <a:r>
              <a:rPr lang="en-GB" sz="2300" b="1" dirty="0">
                <a:solidFill>
                  <a:srgbClr val="FF0000"/>
                </a:solidFill>
                <a:latin typeface="Arial" panose="020B0604020202020204" pitchFamily="34" charset="0"/>
                <a:ea typeface="Calibri" panose="020F0502020204030204" pitchFamily="34" charset="0"/>
                <a:cs typeface="Arial" panose="020B0604020202020204" pitchFamily="34" charset="0"/>
              </a:rPr>
              <a:t>SAPS has no obligation to prevent occupation of private property</a:t>
            </a:r>
            <a:r>
              <a:rPr lang="en-GB" sz="23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300" b="1" dirty="0">
                <a:solidFill>
                  <a:prstClr val="black"/>
                </a:solidFill>
                <a:latin typeface="Arial" panose="020B0604020202020204" pitchFamily="34" charset="0"/>
                <a:ea typeface="Calibri" panose="020F0502020204030204" pitchFamily="34" charset="0"/>
                <a:cs typeface="Arial" panose="020B0604020202020204" pitchFamily="34" charset="0"/>
              </a:rPr>
              <a:t>by homeless persons where it is not reasonable or practical to take preventative measures</a:t>
            </a:r>
            <a:r>
              <a:rPr lang="en-GB" sz="2300" dirty="0">
                <a:solidFill>
                  <a:prstClr val="black"/>
                </a:solidFill>
                <a:latin typeface="Arial" panose="020B0604020202020204" pitchFamily="34" charset="0"/>
                <a:ea typeface="Calibri" panose="020F0502020204030204" pitchFamily="34" charset="0"/>
                <a:cs typeface="Arial" panose="020B0604020202020204" pitchFamily="34" charset="0"/>
              </a:rPr>
              <a:t> (for instance due to capacity constraints);</a:t>
            </a:r>
          </a:p>
          <a:p>
            <a:pPr marL="342900" lvl="0" indent="-342900" algn="just">
              <a:buClr>
                <a:srgbClr val="023F88"/>
              </a:buClr>
              <a:buFont typeface="Symbol" panose="05050102010706020507" pitchFamily="18" charset="2"/>
              <a:buChar char=""/>
            </a:pPr>
            <a:endParaRPr lang="en-GB" sz="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buClr>
                <a:srgbClr val="023F88"/>
              </a:buClr>
              <a:buFont typeface="Symbol" panose="05050102010706020507" pitchFamily="18" charset="2"/>
              <a:buChar char=""/>
            </a:pPr>
            <a:r>
              <a:rPr lang="en-GB" sz="2300" b="1" dirty="0">
                <a:solidFill>
                  <a:srgbClr val="FF0000"/>
                </a:solidFill>
                <a:latin typeface="Arial" panose="020B0604020202020204" pitchFamily="34" charset="0"/>
                <a:ea typeface="Calibri" panose="020F0502020204030204" pitchFamily="34" charset="0"/>
                <a:cs typeface="Arial" panose="020B0604020202020204" pitchFamily="34" charset="0"/>
              </a:rPr>
              <a:t>SAPS should only arrest as a last resort.</a:t>
            </a:r>
            <a:r>
              <a:rPr lang="en-GB" sz="2300" dirty="0">
                <a:solidFill>
                  <a:srgbClr val="7030A0"/>
                </a:solidFill>
                <a:latin typeface="Arial" panose="020B0604020202020204" pitchFamily="34" charset="0"/>
                <a:ea typeface="Calibri" panose="020F0502020204030204" pitchFamily="34" charset="0"/>
                <a:cs typeface="Arial" panose="020B0604020202020204" pitchFamily="34" charset="0"/>
              </a:rPr>
              <a:t> </a:t>
            </a:r>
            <a:r>
              <a:rPr lang="en-GB" sz="2300" dirty="0">
                <a:solidFill>
                  <a:prstClr val="black"/>
                </a:solidFill>
                <a:latin typeface="Arial" panose="020B0604020202020204" pitchFamily="34" charset="0"/>
                <a:ea typeface="Calibri" panose="020F0502020204030204" pitchFamily="34" charset="0"/>
                <a:cs typeface="Arial" panose="020B0604020202020204" pitchFamily="34" charset="0"/>
              </a:rPr>
              <a:t> (Note: </a:t>
            </a:r>
            <a:r>
              <a:rPr lang="en-GB" sz="2300" b="1" dirty="0">
                <a:solidFill>
                  <a:srgbClr val="FF0000"/>
                </a:solidFill>
                <a:latin typeface="Arial" panose="020B0604020202020204" pitchFamily="34" charset="0"/>
                <a:ea typeface="Calibri" panose="020F0502020204030204" pitchFamily="34" charset="0"/>
                <a:cs typeface="Arial" panose="020B0604020202020204" pitchFamily="34" charset="0"/>
              </a:rPr>
              <a:t>in the case of trespassing,</a:t>
            </a:r>
            <a:r>
              <a:rPr lang="en-GB" sz="23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GB" sz="2300" b="1" dirty="0">
                <a:solidFill>
                  <a:srgbClr val="7030A0"/>
                </a:solidFill>
                <a:latin typeface="Arial" panose="020B0604020202020204" pitchFamily="34" charset="0"/>
                <a:ea typeface="Calibri" panose="020F0502020204030204" pitchFamily="34" charset="0"/>
                <a:cs typeface="Arial" panose="020B0604020202020204" pitchFamily="34" charset="0"/>
              </a:rPr>
              <a:t>an arrest can be executed to stop the offence from being committed</a:t>
            </a:r>
            <a:r>
              <a:rPr lang="en-GB" sz="2300" b="1" dirty="0">
                <a:solidFill>
                  <a:prstClr val="black"/>
                </a:solidFill>
                <a:latin typeface="Arial" panose="020B0604020202020204" pitchFamily="34" charset="0"/>
                <a:ea typeface="Calibri" panose="020F0502020204030204" pitchFamily="34" charset="0"/>
                <a:cs typeface="Arial" panose="020B0604020202020204" pitchFamily="34" charset="0"/>
              </a:rPr>
              <a:t> if the person does not willingly remove himself from the property in question</a:t>
            </a:r>
            <a:r>
              <a:rPr lang="en-GB" sz="23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buClr>
                <a:srgbClr val="023F88"/>
              </a:buClr>
              <a:buFont typeface="Symbol" panose="05050102010706020507" pitchFamily="18" charset="2"/>
              <a:buChar char=""/>
            </a:pPr>
            <a:endParaRPr lang="en-GB" sz="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buClr>
                <a:srgbClr val="023F88"/>
              </a:buClr>
              <a:buFont typeface="Symbol" panose="05050102010706020507" pitchFamily="18" charset="2"/>
              <a:buChar char=""/>
            </a:pPr>
            <a:r>
              <a:rPr lang="en-GB" sz="2300" b="1" dirty="0">
                <a:solidFill>
                  <a:srgbClr val="7030A0"/>
                </a:solidFill>
                <a:latin typeface="Arial" panose="020B0604020202020204" pitchFamily="34" charset="0"/>
                <a:ea typeface="Calibri" panose="020F0502020204030204" pitchFamily="34" charset="0"/>
                <a:cs typeface="Arial" panose="020B0604020202020204" pitchFamily="34" charset="0"/>
              </a:rPr>
              <a:t>SAPS cannot arrest all persons who are present</a:t>
            </a:r>
            <a:r>
              <a:rPr lang="en-GB" sz="2300" b="1" dirty="0">
                <a:solidFill>
                  <a:srgbClr val="FF0000"/>
                </a:solidFill>
                <a:latin typeface="Arial" panose="020B0604020202020204" pitchFamily="34" charset="0"/>
                <a:ea typeface="Calibri" panose="020F0502020204030204" pitchFamily="34" charset="0"/>
                <a:cs typeface="Arial" panose="020B0604020202020204" pitchFamily="34" charset="0"/>
              </a:rPr>
              <a:t> on land without permission of the land owner </a:t>
            </a:r>
            <a:r>
              <a:rPr lang="en-GB" sz="2300" b="1" dirty="0">
                <a:solidFill>
                  <a:srgbClr val="002060"/>
                </a:solidFill>
                <a:latin typeface="Arial" panose="020B0604020202020204" pitchFamily="34" charset="0"/>
                <a:ea typeface="Calibri" panose="020F0502020204030204" pitchFamily="34" charset="0"/>
                <a:cs typeface="Arial" panose="020B0604020202020204" pitchFamily="34" charset="0"/>
              </a:rPr>
              <a:t>in order to enable the land owner to obtain an eviction order</a:t>
            </a:r>
            <a:r>
              <a:rPr lang="en-GB" sz="2300" b="1" dirty="0">
                <a:solidFill>
                  <a:srgbClr val="FF0000"/>
                </a:solidFill>
                <a:latin typeface="Arial" panose="020B0604020202020204" pitchFamily="34" charset="0"/>
                <a:ea typeface="Calibri" panose="020F050202020403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fld id="{8BCE3E3E-AAEA-2C4F-AAAF-D5D0D3B13C3A}" type="slidenum">
              <a:rPr lang="en-US" smtClean="0"/>
              <a:pPr/>
              <a:t>24</a:t>
            </a:fld>
            <a:endParaRPr lang="en-US"/>
          </a:p>
        </p:txBody>
      </p:sp>
    </p:spTree>
    <p:extLst>
      <p:ext uri="{BB962C8B-B14F-4D97-AF65-F5344CB8AC3E}">
        <p14:creationId xmlns:p14="http://schemas.microsoft.com/office/powerpoint/2010/main" val="3311313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342900" lvl="0" indent="-342900" algn="just">
              <a:buClr>
                <a:srgbClr val="023F88"/>
              </a:buClr>
              <a:buFont typeface="Symbol" panose="05050102010706020507" pitchFamily="18" charset="2"/>
              <a:buChar char=""/>
            </a:pPr>
            <a:r>
              <a:rPr lang="en-GB" sz="2200" b="1" dirty="0">
                <a:solidFill>
                  <a:srgbClr val="FF0000"/>
                </a:solidFill>
                <a:latin typeface="Arial" panose="020B0604020202020204" pitchFamily="34" charset="0"/>
                <a:ea typeface="Calibri" panose="020F0502020204030204" pitchFamily="34" charset="0"/>
                <a:cs typeface="Arial" panose="020B0604020202020204" pitchFamily="34" charset="0"/>
              </a:rPr>
              <a:t>SAPS must ensure that any </a:t>
            </a:r>
            <a:r>
              <a:rPr lang="en-GB" sz="2200" b="1" dirty="0">
                <a:solidFill>
                  <a:srgbClr val="002060"/>
                </a:solidFill>
                <a:latin typeface="Arial" panose="020B0604020202020204" pitchFamily="34" charset="0"/>
                <a:ea typeface="Calibri" panose="020F0502020204030204" pitchFamily="34" charset="0"/>
                <a:cs typeface="Arial" panose="020B0604020202020204" pitchFamily="34" charset="0"/>
              </a:rPr>
              <a:t>unlawful occupiers are treated with the dignity and respect</a:t>
            </a:r>
            <a:r>
              <a:rPr lang="en-GB" sz="2200" b="1" dirty="0">
                <a:solidFill>
                  <a:srgbClr val="FF0000"/>
                </a:solidFill>
                <a:latin typeface="Arial" panose="020B0604020202020204" pitchFamily="34" charset="0"/>
                <a:ea typeface="Calibri" panose="020F0502020204030204" pitchFamily="34" charset="0"/>
                <a:cs typeface="Arial" panose="020B0604020202020204" pitchFamily="34" charset="0"/>
              </a:rPr>
              <a:t> during an eviction operation.</a:t>
            </a:r>
            <a:r>
              <a:rPr lang="en-GB" sz="2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GB" sz="2200" i="1" dirty="0">
                <a:solidFill>
                  <a:prstClr val="black"/>
                </a:solidFill>
                <a:latin typeface="Arial" panose="020B0604020202020204" pitchFamily="34" charset="0"/>
                <a:ea typeface="Calibri" panose="020F0502020204030204" pitchFamily="34" charset="0"/>
                <a:cs typeface="Arial" panose="020B0604020202020204" pitchFamily="34" charset="0"/>
              </a:rPr>
              <a:t>Note: persons who are being evicted may, where allowed by legislation, be arrested for the commission of offences committed during such operation, for instance assault of a Sheriff, hindering a Sheriff in the execution of his duties, assault of a police officer, etc</a:t>
            </a:r>
            <a:r>
              <a:rPr lang="en-GB" sz="22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ZA" sz="2200" dirty="0">
              <a:solidFill>
                <a:prstClr val="black"/>
              </a:solidFill>
              <a:latin typeface="Brougham 10cpi"/>
              <a:ea typeface="Calibri" panose="020F0502020204030204" pitchFamily="34" charset="0"/>
              <a:cs typeface="Arial" panose="020B0604020202020204" pitchFamily="34" charset="0"/>
            </a:endParaRPr>
          </a:p>
          <a:p>
            <a:pPr marL="107315"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07315"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In </a:t>
            </a:r>
            <a:r>
              <a:rPr lang="en-GB"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conclusion</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Court concurred with the finding of the High Court that it was </a:t>
            </a:r>
            <a:r>
              <a:rPr lang="en-GB"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unreasonable of the appellant to expect the SAPS to prevent people from moving onto large pieces of unfenced private property.</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found that the appellants </a:t>
            </a:r>
            <a:r>
              <a:rPr lang="en-GB"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had hardly made any arrangements themselves to secure their property </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from being invaded by occupiers.</a:t>
            </a:r>
            <a:endParaRPr lang="en-ZA" sz="22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25</a:t>
            </a:fld>
            <a:endParaRPr lang="en-US"/>
          </a:p>
        </p:txBody>
      </p:sp>
    </p:spTree>
    <p:extLst>
      <p:ext uri="{BB962C8B-B14F-4D97-AF65-F5344CB8AC3E}">
        <p14:creationId xmlns:p14="http://schemas.microsoft.com/office/powerpoint/2010/main" val="410879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lvl="0" algn="just">
              <a:buClr>
                <a:srgbClr val="023F88"/>
              </a:buClr>
            </a:pPr>
            <a:r>
              <a:rPr lang="en-GB" sz="2200" b="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CAN AN EVICTION ORDER BE OBTAINED AGAINST UNKNOWN OR FUTURE ILLEGAL OCCUPANTS?</a:t>
            </a:r>
          </a:p>
          <a:p>
            <a:pPr lvl="0" algn="just">
              <a:buClr>
                <a:srgbClr val="023F88"/>
              </a:buClr>
            </a:pPr>
            <a:endParaRPr lang="en-GB" sz="2200" b="1"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endParaRPr>
          </a:p>
          <a:p>
            <a:pPr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In the case of the</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Residents of Mooidraai Farm, Sasolburg v </a:t>
            </a:r>
            <a:r>
              <a:rPr lang="en-GB" sz="2200" b="1" u="sng"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Metsimaholo</a:t>
            </a:r>
            <a:r>
              <a:rPr lang="en-GB" sz="2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 Local Municipality, the Sheriff of the Free State and the South African Police Service</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200" dirty="0">
                <a:solidFill>
                  <a:srgbClr val="FF0000"/>
                </a:solidFill>
                <a:latin typeface="Arial" panose="020B0604020202020204" pitchFamily="34" charset="0"/>
                <a:ea typeface="Calibri" panose="020F0502020204030204" pitchFamily="34" charset="0"/>
                <a:cs typeface="Times New Roman" panose="02020603050405020304" pitchFamily="18" charset="0"/>
              </a:rPr>
              <a:t>(case number 4902/2019),</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a:t>
            </a:r>
            <a:r>
              <a:rPr lang="en-GB" sz="2200" dirty="0">
                <a:solidFill>
                  <a:srgbClr val="FF0000"/>
                </a:solidFill>
                <a:latin typeface="Arial" panose="020B0604020202020204" pitchFamily="34" charset="0"/>
                <a:ea typeface="Calibri" panose="020F0502020204030204" pitchFamily="34" charset="0"/>
                <a:cs typeface="Times New Roman" panose="02020603050405020304" pitchFamily="18" charset="0"/>
              </a:rPr>
              <a:t>Free State High Court, </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on 19 December 2019, considered an </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application made in October 2019, by the Municipality for the eviction </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of one </a:t>
            </a:r>
            <a:r>
              <a:rPr lang="en-GB" sz="2200" dirty="0">
                <a:solidFill>
                  <a:srgbClr val="7030A0"/>
                </a:solidFill>
                <a:latin typeface="Arial" panose="020B0604020202020204" pitchFamily="34" charset="0"/>
                <a:ea typeface="Calibri" panose="020F0502020204030204" pitchFamily="34" charset="0"/>
                <a:cs typeface="Times New Roman" panose="02020603050405020304" pitchFamily="18" charset="0"/>
              </a:rPr>
              <a:t>S. </a:t>
            </a:r>
            <a:r>
              <a:rPr lang="en-GB" sz="2200" dirty="0" err="1">
                <a:solidFill>
                  <a:srgbClr val="7030A0"/>
                </a:solidFill>
                <a:latin typeface="Arial" panose="020B0604020202020204" pitchFamily="34" charset="0"/>
                <a:ea typeface="Calibri" panose="020F0502020204030204" pitchFamily="34" charset="0"/>
                <a:cs typeface="Times New Roman" panose="02020603050405020304" pitchFamily="18" charset="0"/>
              </a:rPr>
              <a:t>Motjeane</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a:t>
            </a:r>
            <a:r>
              <a:rPr lang="en-GB" sz="2200" dirty="0">
                <a:solidFill>
                  <a:srgbClr val="7030A0"/>
                </a:solidFill>
                <a:latin typeface="Arial" panose="020B0604020202020204" pitchFamily="34" charset="0"/>
                <a:ea typeface="Calibri" panose="020F0502020204030204" pitchFamily="34" charset="0"/>
                <a:cs typeface="Times New Roman" panose="02020603050405020304" pitchFamily="18" charset="0"/>
              </a:rPr>
              <a:t>Economic Freedom Fighters (EFF)</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and </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“potential unlawful occupiers”</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of Mooidraai, Sasolburg</a:t>
            </a:r>
            <a:r>
              <a:rPr lang="en-GB" sz="2200" dirty="0">
                <a:solidFill>
                  <a:srgbClr val="777777"/>
                </a:solidFill>
                <a:latin typeface="Arial" panose="020B0604020202020204" pitchFamily="34" charset="0"/>
                <a:ea typeface="Calibri" panose="020F0502020204030204" pitchFamily="34" charset="0"/>
                <a:cs typeface="Times New Roman" panose="02020603050405020304" pitchFamily="18" charset="0"/>
              </a:rPr>
              <a:t>.</a:t>
            </a:r>
            <a:endParaRPr lang="en-ZA" sz="22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26</a:t>
            </a:fld>
            <a:endParaRPr lang="en-US"/>
          </a:p>
        </p:txBody>
      </p:sp>
    </p:spTree>
    <p:extLst>
      <p:ext uri="{BB962C8B-B14F-4D97-AF65-F5344CB8AC3E}">
        <p14:creationId xmlns:p14="http://schemas.microsoft.com/office/powerpoint/2010/main" val="3702086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07315"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In this case, </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stated the following</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GB"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“How would the court have been expected to implement the provisions of the (PIE) Act to persons and situations which were, as yet, not in existence or arisen?”.</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provisions of the </a:t>
            </a:r>
            <a:r>
              <a:rPr lang="en-GB" sz="2200" b="1" dirty="0">
                <a:solidFill>
                  <a:prstClr val="black"/>
                </a:solidFill>
                <a:latin typeface="Arial" panose="020B0604020202020204" pitchFamily="34" charset="0"/>
                <a:ea typeface="Calibri" panose="020F0502020204030204" pitchFamily="34" charset="0"/>
                <a:cs typeface="Times New Roman" panose="02020603050405020304" pitchFamily="18" charset="0"/>
              </a:rPr>
              <a:t>PIE Act requires certain procedures to be carried out and certain factors in respect of unlawful occupiers to be taken into account </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before the court can issue an eviction order in terms of the Act.</a:t>
            </a:r>
          </a:p>
          <a:p>
            <a:pPr marL="107315" lvl="0" algn="just">
              <a:buClr>
                <a:srgbClr val="023F88"/>
              </a:buClr>
            </a:pPr>
            <a:endParaRPr lang="en-GB"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107315"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The Court also stated that </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a previous eviction order </a:t>
            </a: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which was obtained in March 2017, </a:t>
            </a:r>
            <a:r>
              <a:rPr lang="en-GB"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cannot serve as notice, nor replace any of the requirements in section 4 of the PIE Act</a:t>
            </a:r>
            <a:r>
              <a:rPr lang="en-GB" sz="2200" dirty="0">
                <a:solidFill>
                  <a:srgbClr val="FF0000"/>
                </a:solidFill>
                <a:latin typeface="Arial" panose="020B0604020202020204" pitchFamily="34" charset="0"/>
                <a:ea typeface="Calibri" panose="020F0502020204030204" pitchFamily="34" charset="0"/>
                <a:cs typeface="Times New Roman" panose="02020603050405020304" pitchFamily="18" charset="0"/>
              </a:rPr>
              <a:t>, as that order has been duly issued and executed and served it’s purpose at that time.</a:t>
            </a:r>
            <a:endParaRPr lang="en-ZA" sz="2200" dirty="0">
              <a:solidFill>
                <a:srgbClr val="FF0000"/>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27</a:t>
            </a:fld>
            <a:endParaRPr lang="en-US"/>
          </a:p>
        </p:txBody>
      </p:sp>
    </p:spTree>
    <p:extLst>
      <p:ext uri="{BB962C8B-B14F-4D97-AF65-F5344CB8AC3E}">
        <p14:creationId xmlns:p14="http://schemas.microsoft.com/office/powerpoint/2010/main" val="1829615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marL="107315" lvl="0" algn="just">
              <a:buClr>
                <a:srgbClr val="023F88"/>
              </a:buClr>
            </a:pPr>
            <a:r>
              <a:rPr lang="en-GB" sz="2300" dirty="0">
                <a:solidFill>
                  <a:prstClr val="black"/>
                </a:solidFill>
                <a:latin typeface="Arial" panose="020B0604020202020204" pitchFamily="34" charset="0"/>
                <a:ea typeface="Calibri" panose="020F0502020204030204" pitchFamily="34" charset="0"/>
                <a:cs typeface="Times New Roman" panose="02020603050405020304" pitchFamily="18" charset="0"/>
              </a:rPr>
              <a:t>With regard to the </a:t>
            </a:r>
            <a:r>
              <a:rPr lang="en-GB"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2019 application</a:t>
            </a:r>
            <a:r>
              <a:rPr lang="en-GB" sz="2300" dirty="0">
                <a:solidFill>
                  <a:srgbClr val="7030A0"/>
                </a:solidFill>
                <a:latin typeface="Arial" panose="020B0604020202020204" pitchFamily="34" charset="0"/>
                <a:ea typeface="Calibri" panose="020F0502020204030204" pitchFamily="34" charset="0"/>
                <a:cs typeface="Times New Roman" panose="02020603050405020304" pitchFamily="18" charset="0"/>
              </a:rPr>
              <a:t> </a:t>
            </a:r>
            <a:r>
              <a:rPr lang="en-GB" sz="2300" dirty="0">
                <a:solidFill>
                  <a:prstClr val="black"/>
                </a:solidFill>
                <a:latin typeface="Arial" panose="020B0604020202020204" pitchFamily="34" charset="0"/>
                <a:ea typeface="Calibri" panose="020F0502020204030204" pitchFamily="34" charset="0"/>
                <a:cs typeface="Times New Roman" panose="02020603050405020304" pitchFamily="18" charset="0"/>
              </a:rPr>
              <a:t>for an eviction order against </a:t>
            </a:r>
            <a:r>
              <a:rPr lang="en-GB"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“future” unlawful occupants</a:t>
            </a:r>
            <a:r>
              <a:rPr lang="en-GB" sz="2300" dirty="0">
                <a:solidFill>
                  <a:prstClr val="black"/>
                </a:solidFill>
                <a:latin typeface="Arial" panose="020B0604020202020204" pitchFamily="34" charset="0"/>
                <a:ea typeface="Calibri" panose="020F0502020204030204" pitchFamily="34" charset="0"/>
                <a:cs typeface="Times New Roman" panose="02020603050405020304" pitchFamily="18" charset="0"/>
              </a:rPr>
              <a:t>, the Court stated that </a:t>
            </a:r>
            <a:r>
              <a:rPr lang="en-GB" sz="23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it would be improper to expect of the Court to take into account circumstances of unlawful occupiers who were not in occupation of the land at the time of consideration of the order, </a:t>
            </a:r>
            <a:r>
              <a:rPr lang="en-GB" sz="2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but only in the future</a:t>
            </a:r>
            <a:r>
              <a:rPr lang="en-GB"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pPr marL="107315" lvl="0" algn="just">
              <a:buClr>
                <a:srgbClr val="023F88"/>
              </a:buClr>
            </a:pPr>
            <a:endParaRPr lang="en-GB" sz="8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a:p>
            <a:pPr marL="107315" lvl="0" algn="just">
              <a:buClr>
                <a:srgbClr val="023F88"/>
              </a:buClr>
            </a:pPr>
            <a:r>
              <a:rPr lang="en-GB" sz="2300" dirty="0">
                <a:solidFill>
                  <a:prstClr val="black"/>
                </a:solidFill>
                <a:latin typeface="Arial" panose="020B0604020202020204" pitchFamily="34" charset="0"/>
                <a:ea typeface="Calibri" panose="020F0502020204030204" pitchFamily="34" charset="0"/>
                <a:cs typeface="Arial"/>
              </a:rPr>
              <a:t>Therefore: An </a:t>
            </a:r>
            <a:r>
              <a:rPr lang="en-GB" sz="2300" b="1" dirty="0">
                <a:solidFill>
                  <a:prstClr val="black"/>
                </a:solidFill>
                <a:latin typeface="Arial" panose="020B0604020202020204" pitchFamily="34" charset="0"/>
                <a:ea typeface="Calibri" panose="020F0502020204030204" pitchFamily="34" charset="0"/>
                <a:cs typeface="Arial"/>
              </a:rPr>
              <a:t>application for an eviction order</a:t>
            </a:r>
            <a:r>
              <a:rPr lang="en-GB" sz="2300" dirty="0">
                <a:solidFill>
                  <a:prstClr val="black"/>
                </a:solidFill>
                <a:latin typeface="Arial" panose="020B0604020202020204" pitchFamily="34" charset="0"/>
                <a:ea typeface="Calibri" panose="020F0502020204030204" pitchFamily="34" charset="0"/>
                <a:cs typeface="Arial"/>
              </a:rPr>
              <a:t> in terms of the PIE Act, can </a:t>
            </a:r>
            <a:r>
              <a:rPr lang="en-GB" sz="2300" b="1" dirty="0">
                <a:solidFill>
                  <a:srgbClr val="FF0000"/>
                </a:solidFill>
                <a:latin typeface="Arial" panose="020B0604020202020204" pitchFamily="34" charset="0"/>
                <a:ea typeface="Calibri" panose="020F0502020204030204" pitchFamily="34" charset="0"/>
                <a:cs typeface="Arial"/>
              </a:rPr>
              <a:t>only be brought against identified unlawful occupiers</a:t>
            </a:r>
            <a:r>
              <a:rPr lang="en-GB" sz="2300" b="1" dirty="0">
                <a:solidFill>
                  <a:prstClr val="black"/>
                </a:solidFill>
                <a:latin typeface="Arial" panose="020B0604020202020204" pitchFamily="34" charset="0"/>
                <a:ea typeface="Calibri" panose="020F0502020204030204" pitchFamily="34" charset="0"/>
                <a:cs typeface="Arial"/>
              </a:rPr>
              <a:t>, </a:t>
            </a:r>
            <a:r>
              <a:rPr lang="en-GB" sz="2300" b="1" u="sng" dirty="0">
                <a:solidFill>
                  <a:srgbClr val="002060"/>
                </a:solidFill>
                <a:latin typeface="Arial" panose="020B0604020202020204" pitchFamily="34" charset="0"/>
                <a:ea typeface="Calibri" panose="020F0502020204030204" pitchFamily="34" charset="0"/>
                <a:cs typeface="Arial"/>
              </a:rPr>
              <a:t>at the time when the application is made and not against future unlawful occupiers</a:t>
            </a:r>
            <a:r>
              <a:rPr lang="en-GB" sz="2300" dirty="0">
                <a:solidFill>
                  <a:prstClr val="black"/>
                </a:solidFill>
                <a:latin typeface="Arial" panose="020B0604020202020204" pitchFamily="34" charset="0"/>
                <a:ea typeface="Calibri" panose="020F0502020204030204" pitchFamily="34" charset="0"/>
                <a:cs typeface="Arial"/>
              </a:rPr>
              <a:t>.</a:t>
            </a:r>
            <a:endParaRPr lang="en-ZA" altLang="en-US" sz="2300" u="sng" dirty="0">
              <a:solidFill>
                <a:prstClr val="black"/>
              </a:solidFill>
              <a:latin typeface="Arial"/>
              <a:cs typeface="Arial"/>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28</a:t>
            </a:fld>
            <a:endParaRPr lang="en-US"/>
          </a:p>
        </p:txBody>
      </p:sp>
    </p:spTree>
    <p:extLst>
      <p:ext uri="{BB962C8B-B14F-4D97-AF65-F5344CB8AC3E}">
        <p14:creationId xmlns:p14="http://schemas.microsoft.com/office/powerpoint/2010/main" val="2959731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296538"/>
            <a:ext cx="8115739" cy="5465928"/>
          </a:xfrm>
        </p:spPr>
        <p:txBody>
          <a:bodyPr>
            <a:noAutofit/>
          </a:bodyPr>
          <a:lstStyle/>
          <a:p>
            <a:pPr lvl="0" algn="just">
              <a:buClr>
                <a:srgbClr val="023F88"/>
              </a:buClr>
            </a:pPr>
            <a:r>
              <a:rPr lang="en-ZA"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On </a:t>
            </a:r>
            <a:r>
              <a:rPr lang="en-ZA"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27 November 2020 the Constitutional Court of South Africa</a:t>
            </a:r>
            <a:r>
              <a:rPr lang="en-ZA"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in the matter of </a:t>
            </a:r>
            <a:r>
              <a:rPr lang="en-ZA"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Economic Freedom Fighters (EFF) and Another v Minister of Justice and Correctional Services and Another</a:t>
            </a:r>
            <a:r>
              <a:rPr lang="en-ZA"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made an order declaring section </a:t>
            </a:r>
            <a:r>
              <a:rPr lang="en-ZA" sz="2400" dirty="0">
                <a:solidFill>
                  <a:srgbClr val="7030A0"/>
                </a:solidFill>
                <a:latin typeface="Arial" panose="020B0604020202020204" pitchFamily="34" charset="0"/>
                <a:ea typeface="Calibri" panose="020F0502020204030204" pitchFamily="34" charset="0"/>
                <a:cs typeface="Times New Roman" panose="02020603050405020304" pitchFamily="18" charset="0"/>
              </a:rPr>
              <a:t>18(2)(b) of the Riotous Assemblies Act no.17 of 1956 to be inconsistent with section 16(1) of the Constitution and invalid </a:t>
            </a:r>
            <a:r>
              <a:rPr lang="en-ZA" sz="2400" dirty="0">
                <a:solidFill>
                  <a:srgbClr val="002060"/>
                </a:solidFill>
                <a:latin typeface="Arial" panose="020B0604020202020204" pitchFamily="34" charset="0"/>
                <a:ea typeface="Calibri" panose="020F0502020204030204" pitchFamily="34" charset="0"/>
                <a:cs typeface="Times New Roman" panose="02020603050405020304" pitchFamily="18" charset="0"/>
              </a:rPr>
              <a:t>to the extent that it criminalises the incitement of another to commit “any offence”</a:t>
            </a:r>
            <a:r>
              <a:rPr lang="en-ZA"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lvl="0" algn="just">
              <a:buClr>
                <a:srgbClr val="023F88"/>
              </a:buClr>
            </a:pPr>
            <a:endParaRPr lang="en-ZA" sz="1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29</a:t>
            </a:fld>
            <a:endParaRPr lang="en-US"/>
          </a:p>
        </p:txBody>
      </p:sp>
    </p:spTree>
    <p:extLst>
      <p:ext uri="{BB962C8B-B14F-4D97-AF65-F5344CB8AC3E}">
        <p14:creationId xmlns:p14="http://schemas.microsoft.com/office/powerpoint/2010/main" val="167736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latin typeface="Arial"/>
                <a:cs typeface="Arial"/>
              </a:rPr>
              <a:t>LAND INVASIONS &amp; UNLAWFUL OCCUPIERS: </a:t>
            </a:r>
            <a:br>
              <a:rPr lang="en-ZA" sz="2400" b="1" dirty="0">
                <a:latin typeface="Arial"/>
                <a:cs typeface="Arial"/>
              </a:rPr>
            </a:br>
            <a:r>
              <a:rPr lang="en-ZA" sz="2400" b="1" dirty="0">
                <a:latin typeface="Arial"/>
                <a:cs typeface="Arial"/>
              </a:rPr>
              <a:t>LEGAL FRAMEWORK</a:t>
            </a:r>
            <a:endParaRPr lang="en-US" b="1" dirty="0"/>
          </a:p>
        </p:txBody>
      </p:sp>
      <p:sp>
        <p:nvSpPr>
          <p:cNvPr id="5" name="Subtitle 4"/>
          <p:cNvSpPr>
            <a:spLocks noGrp="1"/>
          </p:cNvSpPr>
          <p:nvPr>
            <p:ph type="subTitle" idx="1"/>
          </p:nvPr>
        </p:nvSpPr>
        <p:spPr>
          <a:xfrm>
            <a:off x="809896" y="1392072"/>
            <a:ext cx="8115739" cy="5117911"/>
          </a:xfrm>
        </p:spPr>
        <p:txBody>
          <a:bodyPr>
            <a:noAutofit/>
          </a:bodyPr>
          <a:lstStyle/>
          <a:p>
            <a:pPr algn="just"/>
            <a:r>
              <a:rPr lang="en-ZA" sz="2200" dirty="0">
                <a:solidFill>
                  <a:schemeClr val="tx1"/>
                </a:solidFill>
                <a:latin typeface="Arial" panose="020B0604020202020204" pitchFamily="34" charset="0"/>
                <a:cs typeface="Arial" panose="020B0604020202020204" pitchFamily="34" charset="0"/>
              </a:rPr>
              <a:t>The </a:t>
            </a:r>
            <a:r>
              <a:rPr lang="en-ZA" sz="2200" b="1" dirty="0">
                <a:solidFill>
                  <a:srgbClr val="002060"/>
                </a:solidFill>
                <a:latin typeface="Arial" panose="020B0604020202020204" pitchFamily="34" charset="0"/>
                <a:cs typeface="Arial" panose="020B0604020202020204" pitchFamily="34" charset="0"/>
              </a:rPr>
              <a:t>legal framework</a:t>
            </a:r>
            <a:r>
              <a:rPr lang="en-ZA" sz="2200" dirty="0">
                <a:solidFill>
                  <a:schemeClr val="tx1"/>
                </a:solidFill>
                <a:latin typeface="Arial" panose="020B0604020202020204" pitchFamily="34" charset="0"/>
                <a:cs typeface="Arial" panose="020B0604020202020204" pitchFamily="34" charset="0"/>
              </a:rPr>
              <a:t> within which policing of land invasions and evictions must occur is the following:</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Extension of Security Tenure Act 62 of 1997 [“ESTA”];</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Land Reform Act 3 of 1996 (Labour Tenants) [“LTA”];</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Prevention of Illegal Eviction from and Unlawful Occupation of Land Act 19 of 1998 [“PIE Act”]; </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Trespass Act 6 of 1959; </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Rental Housing Act 50 of 1999; </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Magistrates Court Act 32 of 1944; </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Rules regulating the Conduct of the Proceedings of the  Magistrates’  Courts  of  South  Africa  (GNR.740  of  23  August 2010); </a:t>
            </a: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3</a:t>
            </a:fld>
            <a:endParaRPr lang="en-US"/>
          </a:p>
        </p:txBody>
      </p:sp>
    </p:spTree>
    <p:extLst>
      <p:ext uri="{BB962C8B-B14F-4D97-AF65-F5344CB8AC3E}">
        <p14:creationId xmlns:p14="http://schemas.microsoft.com/office/powerpoint/2010/main" val="10393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lvl="0" algn="just">
              <a:buClr>
                <a:srgbClr val="023F88"/>
              </a:buClr>
            </a:pP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Court</a:t>
            </a: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suspended the operation of the above order for a period of 24 months from the handing down of the judgement, to enable Parliament to rectify the constitutional defect and </a:t>
            </a: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ordered that section 18(2)(b) of the Riotous Assemblies Act should read as follows, until the defect has been rectified by Parliament</a:t>
            </a: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lvl="0" algn="just">
              <a:buClr>
                <a:srgbClr val="023F88"/>
              </a:buClr>
            </a:pPr>
            <a:endParaRPr lang="en-ZA"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buClr>
                <a:srgbClr val="023F88"/>
              </a:buClr>
            </a:pP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“(2) </a:t>
            </a:r>
            <a:r>
              <a:rPr lang="en-ZA" sz="2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Any person who</a:t>
            </a: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a:p>
            <a:pPr lvl="0" algn="just">
              <a:buClr>
                <a:srgbClr val="023F88"/>
              </a:buClr>
            </a:pP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lvl="0" algn="just">
              <a:buClr>
                <a:srgbClr val="023F88"/>
              </a:buClr>
            </a:pP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incites, instigates, commands, or procures any other person to commit</a:t>
            </a: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a:p>
            <a:pPr lvl="0" algn="just">
              <a:buClr>
                <a:srgbClr val="023F88"/>
              </a:buClr>
            </a:pPr>
            <a:endParaRPr lang="en-ZA" sz="8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lvl="0" algn="just">
              <a:buClr>
                <a:srgbClr val="023F88"/>
              </a:buClr>
            </a:pPr>
            <a:r>
              <a:rPr lang="en-ZA"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any </a:t>
            </a:r>
            <a:r>
              <a:rPr lang="en-ZA" sz="2000" b="1" u="sng" dirty="0">
                <a:solidFill>
                  <a:srgbClr val="002060"/>
                </a:solidFill>
                <a:latin typeface="Arial" panose="020B0604020202020204" pitchFamily="34" charset="0"/>
                <a:ea typeface="Calibri" panose="020F0502020204030204" pitchFamily="34" charset="0"/>
                <a:cs typeface="Times New Roman" panose="02020603050405020304" pitchFamily="18" charset="0"/>
              </a:rPr>
              <a:t>SERIOUS</a:t>
            </a:r>
            <a:r>
              <a:rPr lang="en-ZA"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 offence</a:t>
            </a: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whether at common law or against a statute or a statutory regulation, </a:t>
            </a: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shall be guilty of an offence</a:t>
            </a:r>
            <a:r>
              <a:rPr lang="en-ZA"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and liable on conviction to the punishment to which a person convicted of actually committing that offence would be liable.”</a:t>
            </a:r>
          </a:p>
          <a:p>
            <a:pPr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ZA" sz="22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30</a:t>
            </a:fld>
            <a:endParaRPr lang="en-US"/>
          </a:p>
        </p:txBody>
      </p:sp>
    </p:spTree>
    <p:extLst>
      <p:ext uri="{BB962C8B-B14F-4D97-AF65-F5344CB8AC3E}">
        <p14:creationId xmlns:p14="http://schemas.microsoft.com/office/powerpoint/2010/main" val="269043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solidFill>
                  <a:prstClr val="black"/>
                </a:solidFill>
                <a:latin typeface="Arial" panose="020B0604020202020204" pitchFamily="34" charset="0"/>
                <a:cs typeface="Arial" panose="020B0604020202020204" pitchFamily="34" charset="0"/>
              </a:rPr>
              <a:t>CASE LAW</a:t>
            </a:r>
            <a:endParaRPr lang="en-US" b="1" dirty="0"/>
          </a:p>
        </p:txBody>
      </p:sp>
      <p:sp>
        <p:nvSpPr>
          <p:cNvPr id="5" name="Subtitle 4"/>
          <p:cNvSpPr>
            <a:spLocks noGrp="1"/>
          </p:cNvSpPr>
          <p:nvPr>
            <p:ph type="subTitle" idx="1"/>
          </p:nvPr>
        </p:nvSpPr>
        <p:spPr>
          <a:xfrm>
            <a:off x="809896" y="1392072"/>
            <a:ext cx="8115739" cy="5465928"/>
          </a:xfrm>
        </p:spPr>
        <p:txBody>
          <a:bodyPr>
            <a:noAutofit/>
          </a:bodyPr>
          <a:lstStyle/>
          <a:p>
            <a:pPr lvl="0" algn="just">
              <a:buClr>
                <a:srgbClr val="023F88"/>
              </a:buClr>
            </a:pPr>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Constitutional Court inserted the word “serious” between “any” and “offence”, which has the effect that a person will only be guilty of incitement to commit an offence if the offence in question is a “serious” offence.  </a:t>
            </a:r>
          </a:p>
          <a:p>
            <a:pPr lvl="0" algn="just">
              <a:buClr>
                <a:srgbClr val="023F88"/>
              </a:buClr>
            </a:pPr>
            <a:endParaRPr lang="en-ZA" sz="800" b="1"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lvl="0" algn="just">
              <a:buClr>
                <a:srgbClr val="023F88"/>
              </a:buClr>
            </a:pP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Incitement, instigating or commanding a person to commit </a:t>
            </a:r>
            <a:r>
              <a:rPr lang="en-ZA"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a less serious offence</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will therefore </a:t>
            </a:r>
            <a:r>
              <a:rPr lang="en-ZA" sz="22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no longer be criminalised</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by section 18(2)(b) of the Riotous Assemblies Act.</a:t>
            </a:r>
            <a:r>
              <a:rPr lang="en-ZA" sz="22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lvl="0" algn="just">
              <a:buClr>
                <a:srgbClr val="023F88"/>
              </a:buClr>
            </a:pPr>
            <a:endParaRPr lang="en-ZA" sz="800" b="1"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a:p>
            <a:pPr lvl="0" algn="just">
              <a:buClr>
                <a:srgbClr val="023F88"/>
              </a:buClr>
            </a:pP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Constitutional Court refused</a:t>
            </a:r>
            <a:r>
              <a:rPr lang="en-ZA"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the prayer</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by Mr. Julius Malema and the EFF for an order</a:t>
            </a:r>
            <a:r>
              <a:rPr lang="en-ZA"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ZA"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to declare that the Trespass Act 6 of 1959 does not apply to unlawful occupiers under the PIE Act</a:t>
            </a:r>
            <a:r>
              <a:rPr lang="en-ZA"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lvl="0" algn="just">
              <a:buClr>
                <a:srgbClr val="023F88"/>
              </a:buClr>
            </a:pPr>
            <a:r>
              <a:rPr lang="en-GB" sz="22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ZA" sz="2200" dirty="0">
              <a:solidFill>
                <a:prstClr val="black"/>
              </a:solidFill>
              <a:latin typeface="Brougham 10cpi"/>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31</a:t>
            </a:fld>
            <a:endParaRPr lang="en-US"/>
          </a:p>
        </p:txBody>
      </p:sp>
    </p:spTree>
    <p:extLst>
      <p:ext uri="{BB962C8B-B14F-4D97-AF65-F5344CB8AC3E}">
        <p14:creationId xmlns:p14="http://schemas.microsoft.com/office/powerpoint/2010/main" val="2696218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200" b="1" dirty="0">
                <a:solidFill>
                  <a:prstClr val="black"/>
                </a:solidFill>
                <a:latin typeface="Arial" panose="020B0604020202020204" pitchFamily="34" charset="0"/>
                <a:cs typeface="Arial" panose="020B0604020202020204" pitchFamily="34" charset="0"/>
              </a:rPr>
              <a:t>RESPONSIBILITY OF SAPS TO ASSIST THE SHERIFF</a:t>
            </a:r>
            <a:endParaRPr lang="en-US" sz="2200"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Only a sheriff and persons authorised by a court to assist the sheriff may carry out an eviction order, </a:t>
            </a:r>
            <a:r>
              <a:rPr lang="en-ZA" sz="2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provided that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the sheriff must at all times be present</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during such eviction or actions authorised by the court</a:t>
            </a: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 (e.g. demolition and removal of buildings or structures), subject to the conditions as determined by the court.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In situations </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where there is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sufficient information</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 to indicate that  a </a:t>
            </a:r>
            <a:r>
              <a:rPr lang="en-ZA" sz="23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sheriff and his or her employees may be exposed to injury, death or damage  to  property</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  members  of  the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SAPS</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  will  be  requested  to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assist  the  sheriff  to  enforce  law  and  order</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  as  well  as</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2300" dirty="0">
                <a:solidFill>
                  <a:srgbClr val="FF0000"/>
                </a:solidFill>
                <a:latin typeface="Arial" panose="020B0604020202020204" pitchFamily="34" charset="0"/>
                <a:ea typeface="Calibri" panose="020F0502020204030204" pitchFamily="34" charset="0"/>
                <a:cs typeface="Times New Roman" panose="02020603050405020304" pitchFamily="18" charset="0"/>
              </a:rPr>
              <a:t>to provide a</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protection service</a:t>
            </a: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n-ZA" sz="23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32</a:t>
            </a:fld>
            <a:endParaRPr lang="en-US"/>
          </a:p>
        </p:txBody>
      </p:sp>
    </p:spTree>
    <p:extLst>
      <p:ext uri="{BB962C8B-B14F-4D97-AF65-F5344CB8AC3E}">
        <p14:creationId xmlns:p14="http://schemas.microsoft.com/office/powerpoint/2010/main" val="3179699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200" b="1" dirty="0">
                <a:solidFill>
                  <a:prstClr val="black"/>
                </a:solidFill>
                <a:latin typeface="Arial" panose="020B0604020202020204" pitchFamily="34" charset="0"/>
                <a:cs typeface="Arial" panose="020B0604020202020204" pitchFamily="34" charset="0"/>
              </a:rPr>
              <a:t>RESPONSIBILITY OF SAPS TO ASSIST THE SHERIFF</a:t>
            </a:r>
            <a:endParaRPr lang="en-US" sz="2200" b="1" dirty="0"/>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sheriff may request assistance from the SAPS</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with the execution of a court order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where that sheriff </a:t>
            </a:r>
            <a:r>
              <a:rPr lang="en-ZA" sz="20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expects resistance</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114300" algn="just"/>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14300" algn="just"/>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following process should be followed:</a:t>
            </a:r>
          </a:p>
          <a:p>
            <a:pPr marL="114300" algn="just"/>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	The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sheriff applies in writing to the Station Commander.</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a:t>
            </a:r>
          </a:p>
          <a:p>
            <a:pPr marL="114300" algn="just"/>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application must</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114300" algn="just"/>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0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i</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provide the </a:t>
            </a:r>
            <a:r>
              <a:rPr lang="en-ZA"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date of execution </a:t>
            </a:r>
            <a:r>
              <a:rPr lang="en-ZA" sz="2000" b="1" u="sng" dirty="0">
                <a:solidFill>
                  <a:schemeClr val="tx1"/>
                </a:solidFill>
                <a:latin typeface="Arial" panose="020B0604020202020204" pitchFamily="34" charset="0"/>
                <a:ea typeface="Calibri" panose="020F0502020204030204" pitchFamily="34" charset="0"/>
                <a:cs typeface="Times New Roman" panose="02020603050405020304" pitchFamily="18" charset="0"/>
              </a:rPr>
              <a:t>of the court order</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(ii)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be accompanied by a </a:t>
            </a:r>
            <a:r>
              <a:rPr lang="en-ZA" sz="2000" b="1" u="sng" dirty="0">
                <a:solidFill>
                  <a:schemeClr val="tx1"/>
                </a:solidFill>
                <a:latin typeface="Arial" panose="020B0604020202020204" pitchFamily="34" charset="0"/>
                <a:ea typeface="Calibri" panose="020F0502020204030204" pitchFamily="34" charset="0"/>
                <a:cs typeface="Times New Roman" panose="02020603050405020304" pitchFamily="18" charset="0"/>
              </a:rPr>
              <a:t>copy of the </a:t>
            </a:r>
            <a:r>
              <a:rPr lang="en-ZA"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court order</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(iii)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provide a </a:t>
            </a:r>
            <a:r>
              <a:rPr lang="en-ZA" sz="2000" b="1" u="sng" dirty="0">
                <a:solidFill>
                  <a:schemeClr val="tx1"/>
                </a:solidFill>
                <a:latin typeface="Arial" panose="020B0604020202020204" pitchFamily="34" charset="0"/>
                <a:ea typeface="Calibri" panose="020F0502020204030204" pitchFamily="34" charset="0"/>
                <a:cs typeface="Times New Roman" panose="02020603050405020304" pitchFamily="18" charset="0"/>
              </a:rPr>
              <a:t>brief </a:t>
            </a:r>
            <a:r>
              <a:rPr lang="en-ZA"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description of the nature and extent</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of the 		assistance</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and</a:t>
            </a: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(iv)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state </a:t>
            </a:r>
            <a:r>
              <a:rPr lang="en-ZA" sz="20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reasons why assistance is needed</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and in the case 			of expected  resistance,  </a:t>
            </a:r>
            <a:r>
              <a:rPr lang="en-ZA" sz="2000" b="1" u="sng" dirty="0">
                <a:solidFill>
                  <a:schemeClr val="tx1"/>
                </a:solidFill>
                <a:latin typeface="Arial" panose="020B0604020202020204" pitchFamily="34" charset="0"/>
                <a:ea typeface="Calibri" panose="020F0502020204030204" pitchFamily="34" charset="0"/>
                <a:cs typeface="Times New Roman" panose="02020603050405020304" pitchFamily="18" charset="0"/>
              </a:rPr>
              <a:t>information  available</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to  the 			sheriff</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33</a:t>
            </a:fld>
            <a:endParaRPr lang="en-US"/>
          </a:p>
        </p:txBody>
      </p:sp>
    </p:spTree>
    <p:extLst>
      <p:ext uri="{BB962C8B-B14F-4D97-AF65-F5344CB8AC3E}">
        <p14:creationId xmlns:p14="http://schemas.microsoft.com/office/powerpoint/2010/main" val="8965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200" b="1" dirty="0">
                <a:solidFill>
                  <a:prstClr val="black"/>
                </a:solidFill>
                <a:latin typeface="Arial" panose="020B0604020202020204" pitchFamily="34" charset="0"/>
                <a:cs typeface="Arial" panose="020B0604020202020204" pitchFamily="34" charset="0"/>
              </a:rPr>
              <a:t>RESPONSIBILITY OF SAPS TO ASSIST THE SHERIFF</a:t>
            </a:r>
            <a:endParaRPr lang="en-US" sz="2200" b="1" dirty="0"/>
          </a:p>
        </p:txBody>
      </p:sp>
      <p:sp>
        <p:nvSpPr>
          <p:cNvPr id="5" name="Subtitle 4"/>
          <p:cNvSpPr>
            <a:spLocks noGrp="1"/>
          </p:cNvSpPr>
          <p:nvPr>
            <p:ph type="subTitle" idx="1"/>
          </p:nvPr>
        </p:nvSpPr>
        <p:spPr>
          <a:xfrm>
            <a:off x="809896" y="1392072"/>
            <a:ext cx="8115739" cy="5465928"/>
          </a:xfrm>
        </p:spPr>
        <p:txBody>
          <a:bodyPr>
            <a:noAutofit/>
          </a:bodyPr>
          <a:lstStyle/>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(b)	The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Station  Commander  must  consider  the  application  	and decide whether assistance may be given in the light 	of</a:t>
            </a:r>
            <a:r>
              <a:rPr lang="en-ZA"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0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i</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necessity</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demonstrated by the Sheriff</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(ii)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available resources</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(iii)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threat assessment </a:t>
            </a:r>
            <a:r>
              <a:rPr lang="en-ZA" sz="2000" b="1" dirty="0">
                <a:solidFill>
                  <a:schemeClr val="tx1"/>
                </a:solidFill>
                <a:latin typeface="Arial" panose="020B0604020202020204" pitchFamily="34" charset="0"/>
                <a:ea typeface="Calibri" panose="020F0502020204030204" pitchFamily="34" charset="0"/>
                <a:cs typeface="Times New Roman" panose="02020603050405020304" pitchFamily="18" charset="0"/>
              </a:rPr>
              <a:t>reports from Crime Intelligence</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and</a:t>
            </a: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(iv)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weather</a:t>
            </a:r>
            <a:r>
              <a:rPr lang="en-ZA"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conditions</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such a rain, extreme cold, etc. (the sheriff 		must be informed that should adverse weather conditions 			exist on the particular day that assistance is required, he or 			she should wait for conditions to improve before assistance 			can be provided).</a:t>
            </a:r>
          </a:p>
          <a:p>
            <a:pPr marL="114300" algn="just"/>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(c)	</a:t>
            </a: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Where assistance is refused</a:t>
            </a:r>
            <a:r>
              <a:rPr lang="en-ZA"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full reasons must be provided</a:t>
            </a:r>
            <a:r>
              <a:rPr lang="en-ZA"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and a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copy of the refusal must be forwarded to the Office of 	the 	Provincial Commissioner</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a:p>
            <a:pPr algn="just"/>
            <a:endParaRPr lang="en-ZA" sz="2400" b="1"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34</a:t>
            </a:fld>
            <a:endParaRPr lang="en-US"/>
          </a:p>
        </p:txBody>
      </p:sp>
    </p:spTree>
    <p:extLst>
      <p:ext uri="{BB962C8B-B14F-4D97-AF65-F5344CB8AC3E}">
        <p14:creationId xmlns:p14="http://schemas.microsoft.com/office/powerpoint/2010/main" val="3938610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200" b="1" dirty="0">
                <a:solidFill>
                  <a:prstClr val="black"/>
                </a:solidFill>
                <a:latin typeface="Arial" panose="020B0604020202020204" pitchFamily="34" charset="0"/>
                <a:cs typeface="Arial" panose="020B0604020202020204" pitchFamily="34" charset="0"/>
              </a:rPr>
              <a:t>RESPONSIBILITY OF SAPS TO ASSIST THE SHERIFF</a:t>
            </a:r>
            <a:endParaRPr lang="en-US" sz="2200" b="1" dirty="0"/>
          </a:p>
        </p:txBody>
      </p:sp>
      <p:sp>
        <p:nvSpPr>
          <p:cNvPr id="5" name="Subtitle 4"/>
          <p:cNvSpPr>
            <a:spLocks noGrp="1"/>
          </p:cNvSpPr>
          <p:nvPr>
            <p:ph type="subTitle" idx="1"/>
          </p:nvPr>
        </p:nvSpPr>
        <p:spPr>
          <a:xfrm>
            <a:off x="809896" y="1392072"/>
            <a:ext cx="8115739" cy="5465928"/>
          </a:xfrm>
        </p:spPr>
        <p:txBody>
          <a:bodyPr>
            <a:noAutofit/>
          </a:bodyPr>
          <a:lstStyle/>
          <a:p>
            <a:pPr marL="114300" algn="just"/>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a:t>
            </a: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Station Commander must ensure </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that a </a:t>
            </a: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written operational plan</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is drafted by the </a:t>
            </a:r>
            <a:r>
              <a:rPr lang="en-ZA" sz="20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officer responsible for the operation</a:t>
            </a:r>
            <a:r>
              <a:rPr lang="en-ZA"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and that full and proper records are kept of the event</a:t>
            </a:r>
            <a:r>
              <a:rPr lang="en-ZA" sz="20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Even if it is not expected that the assistance may involve the management of crowds, the </a:t>
            </a:r>
            <a:r>
              <a:rPr lang="en-ZA"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planning principles contained in</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National Instruction 4 of 2014</a:t>
            </a:r>
            <a:r>
              <a:rPr lang="en-ZA" sz="2200" dirty="0">
                <a:solidFill>
                  <a:srgbClr val="FF0000"/>
                </a:solidFill>
                <a:latin typeface="Arial" panose="020B0604020202020204" pitchFamily="34" charset="0"/>
                <a:ea typeface="Calibri" panose="020F0502020204030204" pitchFamily="34" charset="0"/>
                <a:cs typeface="Times New Roman" panose="02020603050405020304" pitchFamily="18" charset="0"/>
              </a:rPr>
              <a:t> with regards to crowd  management</a:t>
            </a: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should be applied for assistance in the planning phase.</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In all </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cases </a:t>
            </a:r>
            <a:r>
              <a:rPr lang="en-ZA"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where assistance is to be rendered</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consideration must be given </a:t>
            </a:r>
            <a:r>
              <a:rPr lang="en-ZA"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to request assistance from</a:t>
            </a:r>
            <a:r>
              <a:rPr lang="en-ZA" sz="2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the relevant </a:t>
            </a:r>
            <a:r>
              <a:rPr lang="en-ZA" sz="22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Public Order Policing Unit</a:t>
            </a:r>
            <a:r>
              <a:rPr lang="en-ZA"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fld id="{8BCE3E3E-AAEA-2C4F-AAAF-D5D0D3B13C3A}" type="slidenum">
              <a:rPr lang="en-US" smtClean="0"/>
              <a:pPr/>
              <a:t>35</a:t>
            </a:fld>
            <a:endParaRPr lang="en-US"/>
          </a:p>
        </p:txBody>
      </p:sp>
    </p:spTree>
    <p:extLst>
      <p:ext uri="{BB962C8B-B14F-4D97-AF65-F5344CB8AC3E}">
        <p14:creationId xmlns:p14="http://schemas.microsoft.com/office/powerpoint/2010/main" val="1014415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64776"/>
            <a:ext cx="7772400" cy="4844955"/>
          </a:xfrm>
        </p:spPr>
        <p:txBody>
          <a:bodyPr>
            <a:normAutofit fontScale="90000"/>
          </a:bodyPr>
          <a:lstStyle/>
          <a:p>
            <a:r>
              <a:rPr lang="en-ZA" sz="6700" b="1" dirty="0"/>
              <a:t>THANK YOU</a:t>
            </a:r>
            <a:br>
              <a:rPr lang="en-ZA" sz="6700" b="1" dirty="0"/>
            </a:br>
            <a:br>
              <a:rPr lang="en-ZA" b="1" dirty="0"/>
            </a:br>
            <a:r>
              <a:rPr lang="en-ZA" sz="3100" b="1" dirty="0"/>
              <a:t>BRIG MK NALE</a:t>
            </a:r>
            <a:br>
              <a:rPr lang="en-ZA" sz="3100" b="1" dirty="0"/>
            </a:br>
            <a:r>
              <a:rPr lang="en-ZA" sz="3100" b="1" dirty="0"/>
              <a:t>082 372 2094</a:t>
            </a:r>
            <a:br>
              <a:rPr lang="en-ZA" sz="3100" b="1" dirty="0"/>
            </a:br>
            <a:r>
              <a:rPr lang="en-ZA" sz="3100" b="1" dirty="0">
                <a:hlinkClick r:id="rId2"/>
              </a:rPr>
              <a:t>NaleMK@saps.gov.za</a:t>
            </a:r>
            <a:br>
              <a:rPr lang="en-ZA" sz="3100" b="1" dirty="0"/>
            </a:br>
            <a:br>
              <a:rPr lang="en-ZA" sz="3100" b="1" dirty="0"/>
            </a:br>
            <a:r>
              <a:rPr lang="en-ZA" sz="3100" b="1" dirty="0"/>
              <a:t>COL (ADV) JM (HANNES) DU PREEZ</a:t>
            </a:r>
            <a:br>
              <a:rPr lang="en-ZA" sz="3100" b="1" dirty="0"/>
            </a:br>
            <a:r>
              <a:rPr lang="en-ZA" sz="3100" b="1" dirty="0"/>
              <a:t>082 771 8781</a:t>
            </a:r>
            <a:br>
              <a:rPr lang="en-ZA" sz="3100" b="1" dirty="0"/>
            </a:br>
            <a:r>
              <a:rPr lang="en-ZA" sz="3100" b="1" dirty="0">
                <a:hlinkClick r:id="rId3"/>
              </a:rPr>
              <a:t>dupreezh4@saps.gov.za</a:t>
            </a:r>
            <a:br>
              <a:rPr lang="en-ZA" sz="3100" b="1" dirty="0"/>
            </a:br>
            <a:br>
              <a:rPr lang="en-ZA" sz="3100" b="1" dirty="0"/>
            </a:br>
            <a:r>
              <a:rPr lang="en-ZA" sz="3100" b="1" dirty="0"/>
              <a:t>COL LEHANDRA LANE</a:t>
            </a:r>
            <a:br>
              <a:rPr lang="en-ZA" sz="3100" b="1" dirty="0"/>
            </a:br>
            <a:r>
              <a:rPr lang="en-ZA" sz="3100" b="1" dirty="0"/>
              <a:t>082 455 6053</a:t>
            </a:r>
            <a:br>
              <a:rPr lang="en-ZA" sz="3100" b="1" dirty="0"/>
            </a:br>
            <a:r>
              <a:rPr lang="en-ZA" sz="3100" b="1" dirty="0">
                <a:hlinkClick r:id="rId4"/>
              </a:rPr>
              <a:t>LaneL@gmail.com</a:t>
            </a:r>
            <a:br>
              <a:rPr lang="en-ZA" sz="2400" b="1" dirty="0"/>
            </a:br>
            <a:br>
              <a:rPr lang="en-ZA" b="1" dirty="0"/>
            </a:br>
            <a:endParaRPr lang="en-ZA" b="1" dirty="0"/>
          </a:p>
        </p:txBody>
      </p:sp>
      <p:sp>
        <p:nvSpPr>
          <p:cNvPr id="3" name="Slide Number Placeholder 2"/>
          <p:cNvSpPr>
            <a:spLocks noGrp="1"/>
          </p:cNvSpPr>
          <p:nvPr>
            <p:ph type="sldNum" sz="quarter" idx="12"/>
          </p:nvPr>
        </p:nvSpPr>
        <p:spPr/>
        <p:txBody>
          <a:bodyPr/>
          <a:lstStyle/>
          <a:p>
            <a:fld id="{8BCE3E3E-AAEA-2C4F-AAAF-D5D0D3B13C3A}" type="slidenum">
              <a:rPr lang="en-US" smtClean="0"/>
              <a:pPr/>
              <a:t>36</a:t>
            </a:fld>
            <a:endParaRPr lang="en-US"/>
          </a:p>
        </p:txBody>
      </p:sp>
    </p:spTree>
    <p:extLst>
      <p:ext uri="{BB962C8B-B14F-4D97-AF65-F5344CB8AC3E}">
        <p14:creationId xmlns:p14="http://schemas.microsoft.com/office/powerpoint/2010/main" val="27768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br>
              <a:rPr lang="en-ZA" sz="2400" b="1" dirty="0">
                <a:latin typeface="Arial"/>
                <a:cs typeface="Arial"/>
              </a:rPr>
            </a:br>
            <a:r>
              <a:rPr lang="en-ZA" sz="2400" b="1" dirty="0">
                <a:solidFill>
                  <a:prstClr val="black"/>
                </a:solidFill>
                <a:latin typeface="Arial"/>
                <a:cs typeface="Arial"/>
              </a:rPr>
              <a:t>LEGAL FRAMEWORK</a:t>
            </a:r>
            <a:endParaRPr lang="en-US" b="1" dirty="0"/>
          </a:p>
        </p:txBody>
      </p:sp>
      <p:sp>
        <p:nvSpPr>
          <p:cNvPr id="5" name="Subtitle 4"/>
          <p:cNvSpPr>
            <a:spLocks noGrp="1"/>
          </p:cNvSpPr>
          <p:nvPr>
            <p:ph type="subTitle" idx="1"/>
          </p:nvPr>
        </p:nvSpPr>
        <p:spPr>
          <a:xfrm>
            <a:off x="809896" y="1392072"/>
            <a:ext cx="8115739" cy="5117911"/>
          </a:xfrm>
        </p:spPr>
        <p:txBody>
          <a:bodyPr>
            <a:noAutofit/>
          </a:bodyPr>
          <a:lstStyle/>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Sheriffs Act 90 of 1986;</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National Instruction 7 of 2017 “Unlawful Occupation of Land and Evictions”; and  </a:t>
            </a:r>
          </a:p>
          <a:p>
            <a:pPr marL="342900" indent="-342900" algn="just">
              <a:buFont typeface="Arial" panose="020B0604020202020204" pitchFamily="34" charset="0"/>
              <a:buChar char="•"/>
            </a:pPr>
            <a:r>
              <a:rPr lang="en-ZA" sz="2200" dirty="0">
                <a:solidFill>
                  <a:schemeClr val="tx1"/>
                </a:solidFill>
                <a:latin typeface="Arial" panose="020B0604020202020204" pitchFamily="34" charset="0"/>
                <a:cs typeface="Arial" panose="020B0604020202020204" pitchFamily="34" charset="0"/>
              </a:rPr>
              <a:t>National Instruction 4 of 2014 “Public Order Police: Crowd Management during Public Gatherings and Demonstrations”.</a:t>
            </a: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4</a:t>
            </a:fld>
            <a:endParaRPr lang="en-US"/>
          </a:p>
        </p:txBody>
      </p:sp>
    </p:spTree>
    <p:extLst>
      <p:ext uri="{BB962C8B-B14F-4D97-AF65-F5344CB8AC3E}">
        <p14:creationId xmlns:p14="http://schemas.microsoft.com/office/powerpoint/2010/main" val="424762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REGISTERING OF TRESPASSING CASES</a:t>
            </a:r>
            <a:endParaRPr lang="en-US"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809896" y="1392072"/>
            <a:ext cx="8115739" cy="5117911"/>
          </a:xfrm>
        </p:spPr>
        <p:txBody>
          <a:bodyPr>
            <a:noAutofit/>
          </a:bodyPr>
          <a:lstStyle/>
          <a:p>
            <a:pPr marL="457200" indent="-342900" algn="just">
              <a:buFont typeface="Arial" panose="020B0604020202020204" pitchFamily="34" charset="0"/>
              <a:buChar char="•"/>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Members are often approached by land/property owners who want to open a case of trespassing against a person who has </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erected a structure on his/her land/premises or who refuses to vacate structures on the land/premises</a:t>
            </a: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In these instances, members must determine whether the PIE Act, ESTA or LTA is applicable to the situation. </a:t>
            </a:r>
          </a:p>
          <a:p>
            <a:pPr marL="457200" indent="-342900" algn="just">
              <a:buFont typeface="Arial" panose="020B0604020202020204" pitchFamily="34" charset="0"/>
              <a:buChar char="•"/>
            </a:pPr>
            <a:endParaRPr lang="en-ZA" sz="800" b="1" dirty="0">
              <a:solidFill>
                <a:srgbClr val="002060"/>
              </a:solidFill>
              <a:latin typeface="Brougham 10cpi"/>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If either of these three pieces of legislation is applicable, members must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advise the complainant to consult with an attorney or to obtain legal advice in order to obtain the applicable eviction order</a:t>
            </a:r>
            <a:r>
              <a:rPr lang="en-GB" sz="2400"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against the illegal occupiers. </a:t>
            </a:r>
            <a:endParaRPr lang="en-ZA" sz="22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5</a:t>
            </a:fld>
            <a:endParaRPr lang="en-US"/>
          </a:p>
        </p:txBody>
      </p:sp>
    </p:spTree>
    <p:extLst>
      <p:ext uri="{BB962C8B-B14F-4D97-AF65-F5344CB8AC3E}">
        <p14:creationId xmlns:p14="http://schemas.microsoft.com/office/powerpoint/2010/main" val="117657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REGISTERING OF TRESPASSING CASES</a:t>
            </a:r>
            <a:endParaRPr lang="en-US"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GB"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If, however, a person/persons </a:t>
            </a:r>
            <a:r>
              <a:rPr lang="en-GB"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enters upon land or a premises without the permission</a:t>
            </a:r>
            <a:r>
              <a:rPr lang="en-GB" sz="21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n-GB" sz="2100" b="1" dirty="0">
                <a:solidFill>
                  <a:schemeClr val="tx1"/>
                </a:solidFill>
                <a:latin typeface="Arial" panose="020B0604020202020204" pitchFamily="34" charset="0"/>
                <a:ea typeface="Calibri" panose="020F0502020204030204" pitchFamily="34" charset="0"/>
                <a:cs typeface="Times New Roman" panose="02020603050405020304" pitchFamily="18" charset="0"/>
              </a:rPr>
              <a:t>of the owner/person in charge </a:t>
            </a:r>
            <a:r>
              <a:rPr lang="en-GB"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or without any lawful right</a:t>
            </a:r>
            <a:r>
              <a:rPr lang="en-GB" sz="21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to be on such land or such premises,</a:t>
            </a:r>
            <a:r>
              <a:rPr lang="en-GB"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sz="2100" dirty="0">
                <a:solidFill>
                  <a:srgbClr val="FF0000"/>
                </a:solidFill>
                <a:latin typeface="Arial" panose="020B0604020202020204" pitchFamily="34" charset="0"/>
                <a:ea typeface="Calibri" panose="020F0502020204030204" pitchFamily="34" charset="0"/>
                <a:cs typeface="Times New Roman" panose="02020603050405020304" pitchFamily="18" charset="0"/>
              </a:rPr>
              <a:t>the </a:t>
            </a:r>
            <a:r>
              <a:rPr lang="en-GB"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owner or person in charge may lay a charge of trespassing</a:t>
            </a:r>
            <a:r>
              <a:rPr lang="en-GB" sz="2100"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n-GB" sz="2100" dirty="0">
                <a:solidFill>
                  <a:schemeClr val="tx1"/>
                </a:solidFill>
                <a:latin typeface="Arial" panose="020B0604020202020204" pitchFamily="34" charset="0"/>
                <a:ea typeface="Calibri" panose="020F0502020204030204" pitchFamily="34" charset="0"/>
                <a:cs typeface="Times New Roman" panose="02020603050405020304" pitchFamily="18" charset="0"/>
              </a:rPr>
              <a:t>against such person/persons if he or she has informed them to leave the premises and they refused.</a:t>
            </a:r>
            <a:r>
              <a:rPr lang="en-GB" sz="22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p>
          <a:p>
            <a:pPr marL="457200" indent="-342900" algn="just">
              <a:buFont typeface="Arial" panose="020B0604020202020204" pitchFamily="34" charset="0"/>
              <a:buChar char="•"/>
            </a:pPr>
            <a:endParaRPr lang="en-GB"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100" b="1" dirty="0">
                <a:solidFill>
                  <a:schemeClr val="tx1"/>
                </a:solidFill>
                <a:latin typeface="Brougham 10cpi"/>
                <a:ea typeface="Calibri" panose="020F0502020204030204" pitchFamily="34" charset="0"/>
                <a:cs typeface="Times New Roman" panose="02020603050405020304" pitchFamily="18" charset="0"/>
              </a:rPr>
              <a:t>Section 1 of the Trespass Act </a:t>
            </a:r>
            <a:r>
              <a:rPr lang="en-ZA" sz="2100" dirty="0">
                <a:solidFill>
                  <a:schemeClr val="tx1"/>
                </a:solidFill>
                <a:latin typeface="Brougham 10cpi"/>
                <a:ea typeface="Calibri" panose="020F0502020204030204" pitchFamily="34" charset="0"/>
                <a:cs typeface="Times New Roman" panose="02020603050405020304" pitchFamily="18" charset="0"/>
              </a:rPr>
              <a:t>provides that </a:t>
            </a:r>
            <a:r>
              <a:rPr lang="en-ZA" sz="2100" b="1" dirty="0">
                <a:solidFill>
                  <a:schemeClr val="tx1"/>
                </a:solidFill>
                <a:latin typeface="Brougham 10cpi"/>
                <a:ea typeface="Calibri" panose="020F0502020204030204" pitchFamily="34" charset="0"/>
                <a:cs typeface="Times New Roman" panose="02020603050405020304" pitchFamily="18" charset="0"/>
              </a:rPr>
              <a:t>any person who without the permission of the</a:t>
            </a:r>
            <a:r>
              <a:rPr lang="en-ZA" sz="2100" dirty="0">
                <a:solidFill>
                  <a:schemeClr val="tx1"/>
                </a:solidFill>
                <a:latin typeface="Brougham 10cpi"/>
                <a:ea typeface="Calibri" panose="020F0502020204030204" pitchFamily="34" charset="0"/>
                <a:cs typeface="Times New Roman" panose="02020603050405020304" pitchFamily="18" charset="0"/>
              </a:rPr>
              <a:t> lawful occupier of any land or any building or part of a building; or of the owner or person in charge of any land or any building or part of a building that is not lawfully occupied by any person, </a:t>
            </a:r>
            <a:r>
              <a:rPr lang="en-ZA" sz="2100" b="1" dirty="0">
                <a:solidFill>
                  <a:schemeClr val="tx1"/>
                </a:solidFill>
                <a:latin typeface="Brougham 10cpi"/>
                <a:ea typeface="Calibri" panose="020F0502020204030204" pitchFamily="34" charset="0"/>
                <a:cs typeface="Times New Roman" panose="02020603050405020304" pitchFamily="18" charset="0"/>
              </a:rPr>
              <a:t>enters or is upon such land or enters or is in such building or part of a building</a:t>
            </a:r>
            <a:r>
              <a:rPr lang="en-ZA" sz="2100" dirty="0">
                <a:solidFill>
                  <a:schemeClr val="tx1"/>
                </a:solidFill>
                <a:latin typeface="Brougham 10cpi"/>
                <a:ea typeface="Calibri" panose="020F0502020204030204" pitchFamily="34" charset="0"/>
                <a:cs typeface="Times New Roman" panose="02020603050405020304" pitchFamily="18" charset="0"/>
              </a:rPr>
              <a:t>, will be </a:t>
            </a:r>
            <a:r>
              <a:rPr lang="en-ZA" sz="2100" b="1" dirty="0">
                <a:solidFill>
                  <a:schemeClr val="tx1"/>
                </a:solidFill>
                <a:latin typeface="Brougham 10cpi"/>
                <a:ea typeface="Calibri" panose="020F0502020204030204" pitchFamily="34" charset="0"/>
                <a:cs typeface="Times New Roman" panose="02020603050405020304" pitchFamily="18" charset="0"/>
              </a:rPr>
              <a:t>guilty of an offence</a:t>
            </a:r>
            <a:r>
              <a:rPr lang="en-ZA" sz="2100" dirty="0">
                <a:solidFill>
                  <a:schemeClr val="tx1"/>
                </a:solidFill>
                <a:latin typeface="Brougham 10cpi"/>
                <a:ea typeface="Calibri" panose="020F0502020204030204" pitchFamily="34" charset="0"/>
                <a:cs typeface="Times New Roman" panose="02020603050405020304" pitchFamily="18" charset="0"/>
              </a:rPr>
              <a:t>, </a:t>
            </a:r>
            <a:r>
              <a:rPr lang="en-ZA" sz="2100" b="1" dirty="0">
                <a:solidFill>
                  <a:srgbClr val="002060"/>
                </a:solidFill>
                <a:latin typeface="Brougham 10cpi"/>
                <a:ea typeface="Calibri" panose="020F0502020204030204" pitchFamily="34" charset="0"/>
                <a:cs typeface="Times New Roman" panose="02020603050405020304" pitchFamily="18" charset="0"/>
              </a:rPr>
              <a:t>unless</a:t>
            </a:r>
            <a:r>
              <a:rPr lang="en-ZA" sz="2100" dirty="0">
                <a:solidFill>
                  <a:srgbClr val="002060"/>
                </a:solidFill>
                <a:latin typeface="Brougham 10cpi"/>
                <a:ea typeface="Calibri" panose="020F0502020204030204" pitchFamily="34" charset="0"/>
                <a:cs typeface="Times New Roman" panose="02020603050405020304" pitchFamily="18" charset="0"/>
              </a:rPr>
              <a:t> he has </a:t>
            </a:r>
            <a:r>
              <a:rPr lang="en-ZA" sz="2100" b="1" dirty="0">
                <a:solidFill>
                  <a:srgbClr val="002060"/>
                </a:solidFill>
                <a:latin typeface="Brougham 10cpi"/>
                <a:ea typeface="Calibri" panose="020F0502020204030204" pitchFamily="34" charset="0"/>
                <a:cs typeface="Times New Roman" panose="02020603050405020304" pitchFamily="18" charset="0"/>
              </a:rPr>
              <a:t>lawful reason to enter or be upon such land or enter or be in such building or part of a building</a:t>
            </a:r>
            <a:r>
              <a:rPr lang="en-ZA" sz="2100" dirty="0">
                <a:solidFill>
                  <a:schemeClr val="tx1"/>
                </a:solidFill>
                <a:latin typeface="Brougham 10cpi"/>
                <a:ea typeface="Calibri" panose="020F0502020204030204" pitchFamily="34" charset="0"/>
                <a:cs typeface="Times New Roman" panose="02020603050405020304" pitchFamily="18" charset="0"/>
              </a:rPr>
              <a:t>.</a:t>
            </a:r>
          </a:p>
          <a:p>
            <a:pPr marL="457200" indent="-342900" algn="just">
              <a:buFont typeface="Arial" panose="020B0604020202020204" pitchFamily="34" charset="0"/>
              <a:buChar char="•"/>
            </a:pPr>
            <a:endParaRPr lang="en-ZA" sz="22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6792035" y="6530312"/>
            <a:ext cx="2133600" cy="365125"/>
          </a:xfrm>
        </p:spPr>
        <p:txBody>
          <a:bodyPr/>
          <a:lstStyle/>
          <a:p>
            <a:fld id="{8BCE3E3E-AAEA-2C4F-AAAF-D5D0D3B13C3A}" type="slidenum">
              <a:rPr lang="en-US" smtClean="0"/>
              <a:pPr/>
              <a:t>6</a:t>
            </a:fld>
            <a:endParaRPr lang="en-US" dirty="0"/>
          </a:p>
        </p:txBody>
      </p:sp>
    </p:spTree>
    <p:extLst>
      <p:ext uri="{BB962C8B-B14F-4D97-AF65-F5344CB8AC3E}">
        <p14:creationId xmlns:p14="http://schemas.microsoft.com/office/powerpoint/2010/main" val="397069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REGISTERING OF TRESPASSING CASES</a:t>
            </a:r>
            <a:endParaRPr lang="en-US"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809896" y="1392072"/>
            <a:ext cx="8115739" cy="5465928"/>
          </a:xfrm>
        </p:spPr>
        <p:txBody>
          <a:bodyPr>
            <a:noAutofit/>
          </a:bodyPr>
          <a:lstStyle/>
          <a:p>
            <a:pPr marL="457200" indent="-342900" algn="just">
              <a:buFont typeface="Arial" panose="020B0604020202020204" pitchFamily="34" charset="0"/>
              <a:buChar char="•"/>
            </a:pPr>
            <a:r>
              <a:rPr lang="en-GB" sz="2300" b="1" dirty="0">
                <a:solidFill>
                  <a:schemeClr val="tx1"/>
                </a:solidFill>
                <a:latin typeface="Arial" panose="020B0604020202020204" pitchFamily="34" charset="0"/>
                <a:ea typeface="Calibri" panose="020F0502020204030204" pitchFamily="34" charset="0"/>
                <a:cs typeface="Times New Roman" panose="02020603050405020304" pitchFamily="18" charset="0"/>
              </a:rPr>
              <a:t>Section 2(1) of the</a:t>
            </a:r>
            <a:r>
              <a:rPr lang="en-ZA" sz="2300" b="1" dirty="0">
                <a:solidFill>
                  <a:schemeClr val="tx1"/>
                </a:solidFill>
                <a:latin typeface="Brougham 10cpi"/>
                <a:ea typeface="Calibri" panose="020F0502020204030204" pitchFamily="34" charset="0"/>
                <a:cs typeface="Times New Roman" panose="02020603050405020304" pitchFamily="18" charset="0"/>
              </a:rPr>
              <a:t> Trespass Act determines that:</a:t>
            </a:r>
            <a:r>
              <a:rPr lang="en-GB"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Any person convicted of an offence under section 1</a:t>
            </a: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shall be liable to </a:t>
            </a: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a fine not exceeding R2000 </a:t>
            </a:r>
            <a:r>
              <a:rPr lang="en-ZA" sz="23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or to imprisonment for a period </a:t>
            </a:r>
            <a:r>
              <a:rPr lang="en-ZA" sz="23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not exceeding two years</a:t>
            </a:r>
            <a:r>
              <a:rPr lang="en-ZA" sz="2300" dirty="0">
                <a:solidFill>
                  <a:schemeClr val="tx1"/>
                </a:solidFill>
                <a:latin typeface="Arial" panose="020B0604020202020204" pitchFamily="34" charset="0"/>
                <a:ea typeface="Calibri" panose="020F0502020204030204" pitchFamily="34" charset="0"/>
                <a:cs typeface="Times New Roman" panose="02020603050405020304" pitchFamily="18" charset="0"/>
              </a:rPr>
              <a:t> or to both such fine and such imprisonment.”</a:t>
            </a:r>
          </a:p>
          <a:p>
            <a:pPr marL="457200" indent="-342900" algn="just">
              <a:buFont typeface="Arial" panose="020B0604020202020204" pitchFamily="34" charset="0"/>
              <a:buChar char="•"/>
            </a:pPr>
            <a:endParaRPr lang="en-ZA" sz="800" dirty="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300" b="1" dirty="0">
                <a:solidFill>
                  <a:schemeClr val="tx1"/>
                </a:solidFill>
                <a:latin typeface="Arial" panose="020B0604020202020204" pitchFamily="34" charset="0"/>
                <a:ea typeface="Calibri" panose="020F0502020204030204" pitchFamily="34" charset="0"/>
                <a:cs typeface="Arial" panose="020B0604020202020204" pitchFamily="34" charset="0"/>
              </a:rPr>
              <a:t>Schedule 1 of the Criminal Procedure Act </a:t>
            </a:r>
            <a:r>
              <a:rPr lang="en-ZA" sz="2300" dirty="0">
                <a:solidFill>
                  <a:schemeClr val="tx1"/>
                </a:solidFill>
                <a:latin typeface="Arial" panose="020B0604020202020204" pitchFamily="34" charset="0"/>
                <a:ea typeface="Calibri" panose="020F0502020204030204" pitchFamily="34" charset="0"/>
                <a:cs typeface="Arial" panose="020B0604020202020204" pitchFamily="34" charset="0"/>
              </a:rPr>
              <a:t>51 of 1977, provides amongst other offences that:           “Any offence, …, the punishment wherefor </a:t>
            </a:r>
            <a:r>
              <a:rPr lang="en-ZA" sz="2300" b="1" dirty="0">
                <a:solidFill>
                  <a:schemeClr val="tx1"/>
                </a:solidFill>
                <a:latin typeface="Arial" panose="020B0604020202020204" pitchFamily="34" charset="0"/>
                <a:ea typeface="Calibri" panose="020F0502020204030204" pitchFamily="34" charset="0"/>
                <a:cs typeface="Arial" panose="020B0604020202020204" pitchFamily="34" charset="0"/>
              </a:rPr>
              <a:t>may be a period of </a:t>
            </a:r>
            <a:r>
              <a:rPr lang="en-ZA" sz="2300" b="1" dirty="0">
                <a:solidFill>
                  <a:srgbClr val="FF0000"/>
                </a:solidFill>
                <a:latin typeface="Arial" panose="020B0604020202020204" pitchFamily="34" charset="0"/>
                <a:ea typeface="Calibri" panose="020F0502020204030204" pitchFamily="34" charset="0"/>
                <a:cs typeface="Arial" panose="020B0604020202020204" pitchFamily="34" charset="0"/>
              </a:rPr>
              <a:t>imprisonment </a:t>
            </a:r>
            <a:r>
              <a:rPr lang="en-ZA" sz="2300" b="1" u="sng" dirty="0">
                <a:solidFill>
                  <a:srgbClr val="FF0000"/>
                </a:solidFill>
                <a:latin typeface="Arial" panose="020B0604020202020204" pitchFamily="34" charset="0"/>
                <a:ea typeface="Calibri" panose="020F0502020204030204" pitchFamily="34" charset="0"/>
                <a:cs typeface="Arial" panose="020B0604020202020204" pitchFamily="34" charset="0"/>
              </a:rPr>
              <a:t>exceeding six months</a:t>
            </a:r>
            <a:r>
              <a:rPr lang="en-ZA" sz="2300" b="1" dirty="0">
                <a:solidFill>
                  <a:srgbClr val="FF0000"/>
                </a:solidFill>
                <a:latin typeface="Arial" panose="020B0604020202020204" pitchFamily="34" charset="0"/>
                <a:ea typeface="Calibri" panose="020F0502020204030204" pitchFamily="34" charset="0"/>
                <a:cs typeface="Arial" panose="020B0604020202020204" pitchFamily="34" charset="0"/>
              </a:rPr>
              <a:t> without the option of a fine</a:t>
            </a:r>
            <a:r>
              <a:rPr lang="en-ZA" sz="2300" dirty="0">
                <a:solidFill>
                  <a:schemeClr val="tx1"/>
                </a:solidFill>
                <a:latin typeface="Arial" panose="020B0604020202020204" pitchFamily="34" charset="0"/>
                <a:ea typeface="Calibri" panose="020F0502020204030204" pitchFamily="34" charset="0"/>
                <a:cs typeface="Arial" panose="020B0604020202020204" pitchFamily="34" charset="0"/>
              </a:rPr>
              <a:t>”, is a Schedule 1 offence.</a:t>
            </a:r>
          </a:p>
          <a:p>
            <a:pPr marL="457200" indent="-342900" algn="just">
              <a:buFont typeface="Arial" panose="020B0604020202020204" pitchFamily="34" charset="0"/>
              <a:buChar char="•"/>
            </a:pPr>
            <a:endParaRPr lang="en-ZA" sz="800" dirty="0">
              <a:solidFill>
                <a:schemeClr val="tx1"/>
              </a:solidFill>
              <a:latin typeface="Brougham 10cpi"/>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ZA" sz="2200" b="1" dirty="0">
                <a:solidFill>
                  <a:srgbClr val="7030A0"/>
                </a:solidFill>
                <a:latin typeface="Brougham 10cpi"/>
                <a:ea typeface="Calibri" panose="020F0502020204030204" pitchFamily="34" charset="0"/>
                <a:cs typeface="Times New Roman" panose="02020603050405020304" pitchFamily="18" charset="0"/>
              </a:rPr>
              <a:t>A PERSON WHO IS ENTITLED TO BE ON LAND IN TERMS OF THE ESTA , LTA OR PIE ACT IS DEEMED TO HAVE LAWFUL REASON TO ENTER AND BE UPON SUCH LAND</a:t>
            </a:r>
            <a:r>
              <a:rPr lang="en-ZA" sz="2400" dirty="0">
                <a:solidFill>
                  <a:srgbClr val="7030A0"/>
                </a:solidFill>
                <a:latin typeface="Brougham 10cpi"/>
                <a:ea typeface="Calibri" panose="020F0502020204030204" pitchFamily="34" charset="0"/>
                <a:cs typeface="Times New Roman" panose="02020603050405020304" pitchFamily="18" charset="0"/>
              </a:rPr>
              <a:t>.</a:t>
            </a: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6792035" y="6530312"/>
            <a:ext cx="2133600" cy="365125"/>
          </a:xfrm>
        </p:spPr>
        <p:txBody>
          <a:bodyPr/>
          <a:lstStyle/>
          <a:p>
            <a:fld id="{8BCE3E3E-AAEA-2C4F-AAAF-D5D0D3B13C3A}" type="slidenum">
              <a:rPr lang="en-US" smtClean="0"/>
              <a:pPr/>
              <a:t>7</a:t>
            </a:fld>
            <a:endParaRPr lang="en-US" dirty="0"/>
          </a:p>
        </p:txBody>
      </p:sp>
    </p:spTree>
    <p:extLst>
      <p:ext uri="{BB962C8B-B14F-4D97-AF65-F5344CB8AC3E}">
        <p14:creationId xmlns:p14="http://schemas.microsoft.com/office/powerpoint/2010/main" val="107120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REGISTERING OF TRESPASSING CASES</a:t>
            </a:r>
            <a:endParaRPr lang="en-US" b="1"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809896" y="1392072"/>
            <a:ext cx="8115739" cy="5308979"/>
          </a:xfrm>
        </p:spPr>
        <p:txBody>
          <a:bodyPr>
            <a:noAutofit/>
          </a:bodyPr>
          <a:lstStyle/>
          <a:p>
            <a:pPr marL="457200" indent="-342900" algn="just">
              <a:buFont typeface="Arial" panose="020B0604020202020204" pitchFamily="34" charset="0"/>
              <a:buChar char="•"/>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If it is clear to the land owner or owner of the premises in question, that the persons who are trespassing on the land or premises, are doing so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with the intention to erect structures </a:t>
            </a:r>
            <a:r>
              <a:rPr lang="en-GB"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which</a:t>
            </a:r>
            <a:r>
              <a:rPr lang="en-GB" sz="2400" b="1" u="sng"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n-GB"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can be used for accommodation</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(shacks, etc.), he/she </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may still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lay a charge at the police for trespassing </a:t>
            </a:r>
            <a:r>
              <a:rPr lang="en-GB" sz="24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if such structures have not been erected yet</a:t>
            </a:r>
            <a:r>
              <a:rPr lang="en-GB"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p>
          <a:p>
            <a:pPr marL="457200" indent="-342900" algn="just">
              <a:buFont typeface="Arial" panose="020B0604020202020204" pitchFamily="34" charset="0"/>
              <a:buChar char="•"/>
            </a:pPr>
            <a:endParaRPr lang="en-GB" sz="8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The SAPS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may not refuse to register a case of trespassing</a:t>
            </a:r>
            <a:r>
              <a:rPr lang="en-GB" sz="2400"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when it is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clear that there is no “occupation” yet</a:t>
            </a:r>
            <a:r>
              <a:rPr lang="en-GB" sz="2400" b="1"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 </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on the land or premises</a:t>
            </a: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Even if the perpetrators are </a:t>
            </a:r>
            <a:r>
              <a:rPr lang="en-GB" sz="2400" dirty="0">
                <a:solidFill>
                  <a:srgbClr val="FF0000"/>
                </a:solidFill>
                <a:latin typeface="Arial" panose="020B0604020202020204" pitchFamily="34" charset="0"/>
                <a:ea typeface="Calibri" panose="020F0502020204030204" pitchFamily="34" charset="0"/>
                <a:cs typeface="Times New Roman" panose="02020603050405020304" pitchFamily="18" charset="0"/>
              </a:rPr>
              <a:t>still </a:t>
            </a:r>
            <a:r>
              <a:rPr lang="en-GB"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 the process of erecting </a:t>
            </a:r>
            <a:r>
              <a:rPr lang="en-GB"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shacks or other structures, a case of trespassing can still be opened</a:t>
            </a:r>
            <a:r>
              <a:rPr lang="en-GB"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ZA" sz="2400" dirty="0">
              <a:solidFill>
                <a:schemeClr val="tx1"/>
              </a:solidFill>
              <a:latin typeface="Brougham 10cpi"/>
              <a:ea typeface="Calibri" panose="020F0502020204030204" pitchFamily="34" charset="0"/>
              <a:cs typeface="Times New Roman" panose="02020603050405020304" pitchFamily="18" charset="0"/>
            </a:endParaRPr>
          </a:p>
          <a:p>
            <a:pPr marL="457200" indent="-342900" algn="just">
              <a:buFont typeface="Arial" panose="020B0604020202020204" pitchFamily="34" charset="0"/>
              <a:buChar char="•"/>
            </a:pPr>
            <a:endParaRPr lang="en-ZA" sz="2200" dirty="0">
              <a:solidFill>
                <a:srgbClr val="FF0000"/>
              </a:solidFill>
              <a:latin typeface="Brougham 10cpi"/>
              <a:ea typeface="Calibri" panose="020F0502020204030204" pitchFamily="34" charset="0"/>
              <a:cs typeface="Times New Roman" panose="02020603050405020304" pitchFamily="18"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8</a:t>
            </a:fld>
            <a:endParaRPr lang="en-US"/>
          </a:p>
        </p:txBody>
      </p:sp>
    </p:spTree>
    <p:extLst>
      <p:ext uri="{BB962C8B-B14F-4D97-AF65-F5344CB8AC3E}">
        <p14:creationId xmlns:p14="http://schemas.microsoft.com/office/powerpoint/2010/main" val="95969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406081"/>
            <a:ext cx="7772400" cy="777600"/>
          </a:xfrm>
        </p:spPr>
        <p:txBody>
          <a:bodyPr>
            <a:normAutofit fontScale="90000"/>
          </a:bodyPr>
          <a:lstStyle/>
          <a:p>
            <a:pPr algn="l"/>
            <a:r>
              <a:rPr lang="en-ZA" sz="2400" b="1" dirty="0">
                <a:solidFill>
                  <a:prstClr val="black"/>
                </a:solidFill>
                <a:latin typeface="Arial"/>
                <a:cs typeface="Arial"/>
              </a:rPr>
              <a:t>LAND INVASIONS &amp; UNLAWFUL OCCUPIERS:</a:t>
            </a: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REGISTERING OF TRESPASSING CASES</a:t>
            </a:r>
            <a:endParaRPr lang="en-US" b="1" dirty="0"/>
          </a:p>
        </p:txBody>
      </p:sp>
      <p:sp>
        <p:nvSpPr>
          <p:cNvPr id="5" name="Subtitle 4"/>
          <p:cNvSpPr>
            <a:spLocks noGrp="1"/>
          </p:cNvSpPr>
          <p:nvPr>
            <p:ph type="subTitle" idx="1"/>
          </p:nvPr>
        </p:nvSpPr>
        <p:spPr>
          <a:xfrm>
            <a:off x="809896" y="1392072"/>
            <a:ext cx="8115739" cy="5117911"/>
          </a:xfrm>
        </p:spPr>
        <p:txBody>
          <a:bodyPr>
            <a:noAutofit/>
          </a:bodyPr>
          <a:lstStyle/>
          <a:p>
            <a:pPr algn="just"/>
            <a:r>
              <a:rPr lang="en-ZA" sz="2200" dirty="0">
                <a:solidFill>
                  <a:schemeClr val="tx1"/>
                </a:solidFill>
                <a:latin typeface="Arial" panose="020B0604020202020204" pitchFamily="34" charset="0"/>
                <a:cs typeface="Arial" panose="020B0604020202020204" pitchFamily="34" charset="0"/>
              </a:rPr>
              <a:t>The owner/person in charge of the property </a:t>
            </a:r>
            <a:r>
              <a:rPr lang="en-ZA" sz="2200" b="1" dirty="0">
                <a:solidFill>
                  <a:srgbClr val="FF0000"/>
                </a:solidFill>
                <a:latin typeface="Arial" panose="020B0604020202020204" pitchFamily="34" charset="0"/>
                <a:cs typeface="Arial" panose="020B0604020202020204" pitchFamily="34" charset="0"/>
              </a:rPr>
              <a:t>must lodge a formal complaint with the Service and provide an affidavit with the following information</a:t>
            </a:r>
            <a:r>
              <a:rPr lang="en-ZA" sz="2200" b="1" dirty="0">
                <a:solidFill>
                  <a:schemeClr val="tx1"/>
                </a:solidFill>
                <a:latin typeface="Arial" panose="020B0604020202020204" pitchFamily="34" charset="0"/>
                <a:cs typeface="Arial" panose="020B0604020202020204" pitchFamily="34" charset="0"/>
              </a:rPr>
              <a:t>,</a:t>
            </a:r>
            <a:r>
              <a:rPr lang="en-ZA" sz="2200" dirty="0">
                <a:solidFill>
                  <a:schemeClr val="tx1"/>
                </a:solidFill>
                <a:latin typeface="Arial" panose="020B0604020202020204" pitchFamily="34" charset="0"/>
                <a:cs typeface="Arial" panose="020B0604020202020204" pitchFamily="34" charset="0"/>
              </a:rPr>
              <a:t> for members to act:</a:t>
            </a:r>
          </a:p>
          <a:p>
            <a:pPr algn="just"/>
            <a:endParaRPr lang="en-ZA" sz="800" dirty="0">
              <a:solidFill>
                <a:schemeClr val="tx1"/>
              </a:solidFill>
              <a:latin typeface="Arial" panose="020B0604020202020204" pitchFamily="34" charset="0"/>
              <a:cs typeface="Arial" panose="020B0604020202020204" pitchFamily="34" charset="0"/>
            </a:endParaRPr>
          </a:p>
          <a:p>
            <a:pPr algn="just"/>
            <a:r>
              <a:rPr lang="en-ZA" sz="2200" dirty="0">
                <a:solidFill>
                  <a:schemeClr val="tx1"/>
                </a:solidFill>
                <a:latin typeface="Arial" panose="020B0604020202020204" pitchFamily="34" charset="0"/>
                <a:cs typeface="Arial" panose="020B0604020202020204" pitchFamily="34" charset="0"/>
              </a:rPr>
              <a:t>(</a:t>
            </a:r>
            <a:r>
              <a:rPr lang="en-ZA" sz="2200" dirty="0" err="1">
                <a:solidFill>
                  <a:schemeClr val="tx1"/>
                </a:solidFill>
                <a:latin typeface="Arial" panose="020B0604020202020204" pitchFamily="34" charset="0"/>
                <a:cs typeface="Arial" panose="020B0604020202020204" pitchFamily="34" charset="0"/>
              </a:rPr>
              <a:t>i</a:t>
            </a:r>
            <a:r>
              <a:rPr lang="en-ZA" sz="2200" dirty="0">
                <a:solidFill>
                  <a:schemeClr val="tx1"/>
                </a:solidFill>
                <a:latin typeface="Arial" panose="020B0604020202020204" pitchFamily="34" charset="0"/>
                <a:cs typeface="Arial" panose="020B0604020202020204" pitchFamily="34" charset="0"/>
              </a:rPr>
              <a:t>)   the </a:t>
            </a:r>
            <a:r>
              <a:rPr lang="en-ZA" sz="2200" dirty="0">
                <a:solidFill>
                  <a:srgbClr val="002060"/>
                </a:solidFill>
                <a:latin typeface="Arial" panose="020B0604020202020204" pitchFamily="34" charset="0"/>
                <a:cs typeface="Arial" panose="020B0604020202020204" pitchFamily="34" charset="0"/>
              </a:rPr>
              <a:t>capacity of the complainant</a:t>
            </a:r>
            <a:r>
              <a:rPr lang="en-ZA" sz="2200" dirty="0">
                <a:solidFill>
                  <a:schemeClr val="tx1"/>
                </a:solidFill>
                <a:latin typeface="Arial" panose="020B0604020202020204" pitchFamily="34" charset="0"/>
                <a:cs typeface="Arial" panose="020B0604020202020204" pitchFamily="34" charset="0"/>
              </a:rPr>
              <a:t> (whether he or she is the 		owner, lawful occupier or person in charge of the property in 	question);</a:t>
            </a:r>
          </a:p>
          <a:p>
            <a:pPr algn="just"/>
            <a:r>
              <a:rPr lang="en-ZA" sz="2200" dirty="0">
                <a:solidFill>
                  <a:schemeClr val="tx1"/>
                </a:solidFill>
                <a:latin typeface="Arial" panose="020B0604020202020204" pitchFamily="34" charset="0"/>
                <a:cs typeface="Arial" panose="020B0604020202020204" pitchFamily="34" charset="0"/>
              </a:rPr>
              <a:t>(ii) </a:t>
            </a:r>
            <a:r>
              <a:rPr lang="en-ZA" sz="2200" dirty="0">
                <a:solidFill>
                  <a:srgbClr val="002060"/>
                </a:solidFill>
                <a:latin typeface="Arial" panose="020B0604020202020204" pitchFamily="34" charset="0"/>
                <a:cs typeface="Arial" panose="020B0604020202020204" pitchFamily="34" charset="0"/>
              </a:rPr>
              <a:t>particulars of the suspect(s)</a:t>
            </a:r>
            <a:r>
              <a:rPr lang="en-ZA" sz="2200" dirty="0">
                <a:solidFill>
                  <a:schemeClr val="tx1"/>
                </a:solidFill>
                <a:latin typeface="Arial" panose="020B0604020202020204" pitchFamily="34" charset="0"/>
                <a:cs typeface="Arial" panose="020B0604020202020204" pitchFamily="34" charset="0"/>
              </a:rPr>
              <a:t> who entered the property in 	question;</a:t>
            </a:r>
          </a:p>
          <a:p>
            <a:pPr algn="just"/>
            <a:r>
              <a:rPr lang="en-ZA" sz="2200" dirty="0">
                <a:solidFill>
                  <a:schemeClr val="tx1"/>
                </a:solidFill>
                <a:latin typeface="Arial" panose="020B0604020202020204" pitchFamily="34" charset="0"/>
                <a:cs typeface="Arial" panose="020B0604020202020204" pitchFamily="34" charset="0"/>
              </a:rPr>
              <a:t>(iii</a:t>
            </a:r>
            <a:r>
              <a:rPr lang="en-ZA" sz="2200" dirty="0">
                <a:solidFill>
                  <a:srgbClr val="002060"/>
                </a:solidFill>
                <a:latin typeface="Arial" panose="020B0604020202020204" pitchFamily="34" charset="0"/>
                <a:cs typeface="Arial" panose="020B0604020202020204" pitchFamily="34" charset="0"/>
              </a:rPr>
              <a:t>) whether the owner, lawful occupier or person in charge gave 	permission to the suspect(s) to enter</a:t>
            </a:r>
            <a:r>
              <a:rPr lang="en-ZA" sz="2200" dirty="0">
                <a:solidFill>
                  <a:schemeClr val="tx1"/>
                </a:solidFill>
                <a:latin typeface="Arial" panose="020B0604020202020204" pitchFamily="34" charset="0"/>
                <a:cs typeface="Arial" panose="020B0604020202020204" pitchFamily="34" charset="0"/>
              </a:rPr>
              <a:t> the property in 	question or not; and</a:t>
            </a:r>
          </a:p>
          <a:p>
            <a:pPr algn="just"/>
            <a:r>
              <a:rPr lang="en-ZA" sz="2200" dirty="0">
                <a:solidFill>
                  <a:schemeClr val="tx1"/>
                </a:solidFill>
                <a:latin typeface="Arial" panose="020B0604020202020204" pitchFamily="34" charset="0"/>
                <a:cs typeface="Arial" panose="020B0604020202020204" pitchFamily="34" charset="0"/>
              </a:rPr>
              <a:t>(iv) whether the </a:t>
            </a:r>
            <a:r>
              <a:rPr lang="en-ZA" sz="2200" dirty="0">
                <a:solidFill>
                  <a:srgbClr val="002060"/>
                </a:solidFill>
                <a:latin typeface="Arial" panose="020B0604020202020204" pitchFamily="34" charset="0"/>
                <a:cs typeface="Arial" panose="020B0604020202020204" pitchFamily="34" charset="0"/>
              </a:rPr>
              <a:t>suspect(s) have any lawful reason for entering 	the property</a:t>
            </a:r>
            <a:r>
              <a:rPr lang="en-ZA" sz="2200" dirty="0">
                <a:solidFill>
                  <a:schemeClr val="tx1"/>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ZA" sz="22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a:p>
            <a:pPr algn="just"/>
            <a:endParaRPr lang="en-ZA" sz="24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BCE3E3E-AAEA-2C4F-AAAF-D5D0D3B13C3A}" type="slidenum">
              <a:rPr lang="en-US" smtClean="0"/>
              <a:pPr/>
              <a:t>9</a:t>
            </a:fld>
            <a:endParaRPr lang="en-US"/>
          </a:p>
        </p:txBody>
      </p:sp>
    </p:spTree>
    <p:extLst>
      <p:ext uri="{BB962C8B-B14F-4D97-AF65-F5344CB8AC3E}">
        <p14:creationId xmlns:p14="http://schemas.microsoft.com/office/powerpoint/2010/main" val="238415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5149</TotalTime>
  <Words>4400</Words>
  <Application>Microsoft Office PowerPoint</Application>
  <PresentationFormat>On-screen Show (4:3)</PresentationFormat>
  <Paragraphs>235</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Brougham 10cpi</vt:lpstr>
      <vt:lpstr>Calibri</vt:lpstr>
      <vt:lpstr>Symbol</vt:lpstr>
      <vt:lpstr>Office Theme</vt:lpstr>
      <vt:lpstr>LAND INVASIONS  &amp; EVICTION OF UNLAWFUL OCCUPIERS</vt:lpstr>
      <vt:lpstr>LAND INVASIONS &amp; UNLAWFUL OCCUPIERS:  INTRODUCTION</vt:lpstr>
      <vt:lpstr>LAND INVASIONS &amp; UNLAWFUL OCCUPIERS:  LEGAL FRAMEWORK</vt:lpstr>
      <vt:lpstr>LAND INVASIONS &amp; UNLAWFUL OCCUPIERS: LEGAL FRAMEWORK</vt:lpstr>
      <vt:lpstr>LAND INVASIONS &amp; UNLAWFUL OCCUPIERS:  REGISTERING OF TRESPASSING CASES</vt:lpstr>
      <vt:lpstr>LAND INVASIONS &amp; UNLAWFUL OCCUPIERS:  REGISTERING OF TRESPASSING CASES</vt:lpstr>
      <vt:lpstr>LAND INVASIONS &amp; UNLAWFUL OCCUPIERS:  REGISTERING OF TRESPASSING CASES</vt:lpstr>
      <vt:lpstr>LAND INVASIONS &amp; UNLAWFUL OCCUPIERS:  REGISTERING OF TRESPASSING CASES</vt:lpstr>
      <vt:lpstr>LAND INVASIONS &amp; UNLAWFUL OCCUPIERS:  REGISTERING OF TRESPASSING CASES</vt:lpstr>
      <vt:lpstr>LAND INVASIONS &amp; UNLAWFUL OCCUPIERS:  REGISTERING OF TRESPASSING CASES</vt:lpstr>
      <vt:lpstr>LAND INVASIONS &amp; UNLAWFUL OCCUPIERS:  PIE ACT</vt:lpstr>
      <vt:lpstr>LAND INVASIONS &amp; UNLAWFUL OCCUPIERS:  PIE ACT</vt:lpstr>
      <vt:lpstr>LAND INVASIONS &amp; UNLAWFUL OCCUPIERS:  PIE ACT</vt:lpstr>
      <vt:lpstr>LAND INVASIONS &amp; UNLAWFUL OCCUPIERS:  PIE ACT</vt:lpstr>
      <vt:lpstr>LAND INVASIONS &amp; UNLAWFUL OCCUPIERS:  PIE ACT</vt:lpstr>
      <vt:lpstr>LAND INVASIONS &amp; UNLAWFUL OCCUPIERS:  PIE ACT</vt:lpstr>
      <vt:lpstr>LAND INVASIONS &amp; UNLAWFUL OCCUPIERS:  PIE ACT</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CASE LAW</vt:lpstr>
      <vt:lpstr>LAND INVASIONS &amp; UNLAWFUL OCCUPIERS:  RESPONSIBILITY OF SAPS TO ASSIST THE SHERIFF</vt:lpstr>
      <vt:lpstr>LAND INVASIONS &amp; UNLAWFUL OCCUPIERS:  RESPONSIBILITY OF SAPS TO ASSIST THE SHERIFF</vt:lpstr>
      <vt:lpstr>LAND INVASIONS &amp; UNLAWFUL OCCUPIERS:  RESPONSIBILITY OF SAPS TO ASSIST THE SHERIFF</vt:lpstr>
      <vt:lpstr>LAND INVASIONS &amp; UNLAWFUL OCCUPIERS:  RESPONSIBILITY OF SAPS TO ASSIST THE SHERIFF</vt:lpstr>
      <vt:lpstr>THANK YOU  BRIG MK NALE 082 372 2094 NaleMK@saps.gov.za  COL (ADV) JM (HANNES) DU PREEZ 082 771 8781 dupreezh4@saps.gov.za  COL LEHANDRA LANE 082 455 6053 LaneL@gmail.com  </vt:lpstr>
    </vt:vector>
  </TitlesOfParts>
  <Company>saps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sapss707777</dc:creator>
  <cp:lastModifiedBy>Pieter Kemp</cp:lastModifiedBy>
  <cp:revision>233</cp:revision>
  <cp:lastPrinted>2021-01-13T05:42:51Z</cp:lastPrinted>
  <dcterms:created xsi:type="dcterms:W3CDTF">2018-12-13T11:45:15Z</dcterms:created>
  <dcterms:modified xsi:type="dcterms:W3CDTF">2021-11-19T14:18:40Z</dcterms:modified>
</cp:coreProperties>
</file>