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695D7-99F3-4955-AE74-BC70C96F101C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D3C39219-8D84-443E-9DE7-62EC65FC6399}">
      <dgm:prSet phldrT="[Text]"/>
      <dgm:spPr/>
      <dgm:t>
        <a:bodyPr/>
        <a:lstStyle/>
        <a:p>
          <a:r>
            <a:rPr lang="en-ZA" b="1" dirty="0" smtClean="0">
              <a:solidFill>
                <a:schemeClr val="tx1"/>
              </a:solidFill>
            </a:rPr>
            <a:t>Spreek</a:t>
          </a:r>
          <a:r>
            <a:rPr lang="en-ZA" b="1" baseline="0" dirty="0" smtClean="0">
              <a:solidFill>
                <a:schemeClr val="tx1"/>
              </a:solidFill>
            </a:rPr>
            <a:t> landelike veiligheid aan as ‘n geïntegreerde en holistiese dag tot dag misdaadvoorkomingsbenadering (veiliger gemeenskappe)</a:t>
          </a:r>
          <a:endParaRPr lang="en-ZA" b="1" dirty="0">
            <a:solidFill>
              <a:schemeClr val="tx1"/>
            </a:solidFill>
          </a:endParaRPr>
        </a:p>
      </dgm:t>
    </dgm:pt>
    <dgm:pt modelId="{E4B20733-690A-4D14-8AEF-7E4E9892178A}" type="parTrans" cxnId="{BFAB01B6-346B-45CC-A13C-8A77E8E2FBF3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647E12B0-8EB9-494E-8B87-A892C96A415D}" type="sibTrans" cxnId="{BFAB01B6-346B-45CC-A13C-8A77E8E2FBF3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DFFF3793-C279-4EF6-BA01-20337CC3DF99}">
      <dgm:prSet phldrT="[Text]"/>
      <dgm:spPr/>
      <dgm:t>
        <a:bodyPr/>
        <a:lstStyle/>
        <a:p>
          <a:r>
            <a:rPr lang="en-ZA" b="1" dirty="0" smtClean="0">
              <a:solidFill>
                <a:schemeClr val="tx1"/>
              </a:solidFill>
            </a:rPr>
            <a:t>Betrek alle polisiëringseenhede in ‘n geïntegreerde multi- dissiplinêre wyse</a:t>
          </a:r>
          <a:endParaRPr lang="en-ZA" b="1" dirty="0">
            <a:solidFill>
              <a:schemeClr val="tx1"/>
            </a:solidFill>
          </a:endParaRPr>
        </a:p>
      </dgm:t>
    </dgm:pt>
    <dgm:pt modelId="{9E624170-5C5C-42CF-98D4-324331178B4C}" type="parTrans" cxnId="{23E3F531-9762-4C8B-9FB1-4EAC3DA6D3ED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2B6F0AD7-722D-4857-A3AD-617E9259EB7F}" type="sibTrans" cxnId="{23E3F531-9762-4C8B-9FB1-4EAC3DA6D3ED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911EE5E9-AD05-401B-8179-58EC9105D4F1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Verbeter ondersoek en skuldigbevinding</a:t>
          </a:r>
        </a:p>
      </dgm:t>
    </dgm:pt>
    <dgm:pt modelId="{0AF50FB9-32E2-4C26-9C4A-B701AED8F13A}" type="parTrans" cxnId="{9AE3C5B1-A347-4BDA-B138-B0CF3AD6400D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52E727F7-82F8-4483-968B-D16BAC1611E9}" type="sibTrans" cxnId="{9AE3C5B1-A347-4BDA-B138-B0CF3AD6400D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652F46DE-B4EE-47EF-A154-A4BFE19BD3BB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Optimale benutting van beskikbare magvermeningvuldigers</a:t>
          </a:r>
        </a:p>
      </dgm:t>
    </dgm:pt>
    <dgm:pt modelId="{BE499362-D725-4DAE-A0F9-588C467F9D8B}" type="parTrans" cxnId="{D9025D54-82ED-45ED-8870-821E46617E8B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CE4FAEDA-445F-4871-B66A-2169FBD60DAC}" type="sibTrans" cxnId="{D9025D54-82ED-45ED-8870-821E46617E8B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97D3FAA4-E565-4148-826C-2D36742382B1}">
      <dgm:prSet/>
      <dgm:spPr/>
      <dgm:t>
        <a:bodyPr/>
        <a:lstStyle/>
        <a:p>
          <a:r>
            <a:rPr lang="en-ZA" b="1" dirty="0" smtClean="0">
              <a:solidFill>
                <a:schemeClr val="tx1"/>
              </a:solidFill>
            </a:rPr>
            <a:t>Versterk</a:t>
          </a:r>
          <a:r>
            <a:rPr lang="en-ZA" b="1" baseline="0" dirty="0" smtClean="0">
              <a:solidFill>
                <a:schemeClr val="tx1"/>
              </a:solidFill>
            </a:rPr>
            <a:t> ‘n geïntegreerde en gekoordineerde ontplooiing langs die grens om die onwettige oorgrens beweging van mense, goedere en smokkelhandel te bestry en streeksamewerking te verbeter</a:t>
          </a:r>
          <a:endParaRPr lang="en-ZA" b="1" dirty="0">
            <a:solidFill>
              <a:schemeClr val="tx1"/>
            </a:solidFill>
          </a:endParaRPr>
        </a:p>
      </dgm:t>
    </dgm:pt>
    <dgm:pt modelId="{84C570CA-13D0-4E11-B463-4B1D10D3C5ED}" type="parTrans" cxnId="{A120A586-D049-4AA9-B098-F1DB964EFCF0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8A905F40-9215-4C1F-8089-AC320CD8A62C}" type="sibTrans" cxnId="{A120A586-D049-4AA9-B098-F1DB964EFCF0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99518046-113E-4EAA-879E-8E8B292C0A0B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Versterk die beginsels van sektorpolisiëring </a:t>
          </a:r>
          <a:endParaRPr lang="en-ZA" b="1" dirty="0">
            <a:solidFill>
              <a:schemeClr val="tx1"/>
            </a:solidFill>
          </a:endParaRPr>
        </a:p>
      </dgm:t>
    </dgm:pt>
    <dgm:pt modelId="{FD2CE84D-C9C2-4D3F-8BB0-91CE3DB83233}" type="parTrans" cxnId="{CE4544AF-BCED-4348-9FC3-2590941142FF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6FE5488C-A558-48D8-8419-A76510F58E85}" type="sibTrans" cxnId="{CE4544AF-BCED-4348-9FC3-2590941142FF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2FF7FC6B-34DF-4EB7-B7A7-4D20B753FA73}">
      <dgm:prSet/>
      <dgm:spPr/>
      <dgm:t>
        <a:bodyPr/>
        <a:lstStyle/>
        <a:p>
          <a:r>
            <a:rPr lang="en-ZA" b="1" dirty="0" smtClean="0">
              <a:solidFill>
                <a:schemeClr val="tx1"/>
              </a:solidFill>
            </a:rPr>
            <a:t>Bevorder dienslewering, toeganklikheid, polisie reaksie en vennootskappe</a:t>
          </a:r>
          <a:endParaRPr lang="en-ZA" b="1" dirty="0">
            <a:solidFill>
              <a:schemeClr val="tx1"/>
            </a:solidFill>
          </a:endParaRPr>
        </a:p>
      </dgm:t>
    </dgm:pt>
    <dgm:pt modelId="{F9D7E61F-F7BA-4289-A0A0-259288852389}" type="parTrans" cxnId="{236BD59B-08D3-44A1-A35C-BEFD4B432DA4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EFB8FA21-A7EA-45C0-8731-69106AADE0F9}" type="sibTrans" cxnId="{236BD59B-08D3-44A1-A35C-BEFD4B432DA4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60C00FAA-93E5-4EE4-9E60-E99E336E21ED}">
      <dgm:prSet/>
      <dgm:spPr/>
      <dgm:t>
        <a:bodyPr/>
        <a:lstStyle/>
        <a:p>
          <a:r>
            <a:rPr lang="en-ZA" b="1" dirty="0" smtClean="0">
              <a:solidFill>
                <a:schemeClr val="tx1"/>
              </a:solidFill>
            </a:rPr>
            <a:t>Vestig veiligheidsnetwerke, gemeenskapsopvoeding / bewustheid en mobiliseer die gemeenskap in misdaadvoorkomingsinisiatiewe</a:t>
          </a:r>
          <a:endParaRPr lang="en-ZA" b="1" dirty="0">
            <a:solidFill>
              <a:schemeClr val="tx1"/>
            </a:solidFill>
          </a:endParaRPr>
        </a:p>
      </dgm:t>
    </dgm:pt>
    <dgm:pt modelId="{33659AE0-A438-4A0E-B3F9-C3CD9615FFBA}" type="parTrans" cxnId="{89DA3E4A-73BD-4E66-A0DD-AB6FC4BCB551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348153E0-B31E-4F8C-8ED9-2A543F6F22AB}" type="sibTrans" cxnId="{89DA3E4A-73BD-4E66-A0DD-AB6FC4BCB551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619BFA0C-A5BE-4DF6-8E4F-3CA8F004EA8E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Betrek Regering en eksterne rolspelers / belanghebbendes in ‘n </a:t>
          </a:r>
          <a:r>
            <a:rPr lang="en-US" b="1" dirty="0" err="1" smtClean="0">
              <a:solidFill>
                <a:schemeClr val="tx1"/>
              </a:solidFill>
            </a:rPr>
            <a:t>geïntegreerde</a:t>
          </a:r>
          <a:r>
            <a:rPr lang="en-US" b="1" dirty="0" smtClean="0">
              <a:solidFill>
                <a:schemeClr val="tx1"/>
              </a:solidFill>
            </a:rPr>
            <a:t>, gesamentlike en gekoordineerde wyse</a:t>
          </a:r>
        </a:p>
      </dgm:t>
    </dgm:pt>
    <dgm:pt modelId="{FFE7440C-5C03-47CF-BBD1-654F71491595}" type="parTrans" cxnId="{7E1C7906-EDC7-4523-A0AB-F1D235AC56B3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845413B2-4EFB-4BEF-A42F-08F34831508C}" type="sibTrans" cxnId="{7E1C7906-EDC7-4523-A0AB-F1D235AC56B3}">
      <dgm:prSet/>
      <dgm:spPr/>
      <dgm:t>
        <a:bodyPr/>
        <a:lstStyle/>
        <a:p>
          <a:endParaRPr lang="en-ZA" b="1">
            <a:solidFill>
              <a:schemeClr val="tx1"/>
            </a:solidFill>
          </a:endParaRPr>
        </a:p>
      </dgm:t>
    </dgm:pt>
    <dgm:pt modelId="{F48F2B43-B360-4EAF-A2C6-43B04C4D4A81}" type="pres">
      <dgm:prSet presAssocID="{86F695D7-99F3-4955-AE74-BC70C96F10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7CFBE6A3-8035-41CD-A6BE-2723C55399AD}" type="pres">
      <dgm:prSet presAssocID="{D3C39219-8D84-443E-9DE7-62EC65FC639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26021A8-33E6-461F-ADEC-75BD728B7B6F}" type="pres">
      <dgm:prSet presAssocID="{647E12B0-8EB9-494E-8B87-A892C96A415D}" presName="sibTrans" presStyleLbl="sibTrans1D1" presStyleIdx="0" presStyleCnt="8"/>
      <dgm:spPr/>
      <dgm:t>
        <a:bodyPr/>
        <a:lstStyle/>
        <a:p>
          <a:endParaRPr lang="en-ZA"/>
        </a:p>
      </dgm:t>
    </dgm:pt>
    <dgm:pt modelId="{6FE58066-B95B-4E9B-B9BA-0DD176A8502C}" type="pres">
      <dgm:prSet presAssocID="{647E12B0-8EB9-494E-8B87-A892C96A415D}" presName="connectorText" presStyleLbl="sibTrans1D1" presStyleIdx="0" presStyleCnt="8"/>
      <dgm:spPr/>
      <dgm:t>
        <a:bodyPr/>
        <a:lstStyle/>
        <a:p>
          <a:endParaRPr lang="en-ZA"/>
        </a:p>
      </dgm:t>
    </dgm:pt>
    <dgm:pt modelId="{EC07A24A-509E-40D6-9227-5DF998DDDDCA}" type="pres">
      <dgm:prSet presAssocID="{2FF7FC6B-34DF-4EB7-B7A7-4D20B753FA7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3FAB165-597E-4E3B-BE95-2A3B090138F8}" type="pres">
      <dgm:prSet presAssocID="{EFB8FA21-A7EA-45C0-8731-69106AADE0F9}" presName="sibTrans" presStyleLbl="sibTrans1D1" presStyleIdx="1" presStyleCnt="8"/>
      <dgm:spPr/>
      <dgm:t>
        <a:bodyPr/>
        <a:lstStyle/>
        <a:p>
          <a:endParaRPr lang="en-ZA"/>
        </a:p>
      </dgm:t>
    </dgm:pt>
    <dgm:pt modelId="{F093C3D3-C17E-4970-865F-FE99672878B4}" type="pres">
      <dgm:prSet presAssocID="{EFB8FA21-A7EA-45C0-8731-69106AADE0F9}" presName="connectorText" presStyleLbl="sibTrans1D1" presStyleIdx="1" presStyleCnt="8"/>
      <dgm:spPr/>
      <dgm:t>
        <a:bodyPr/>
        <a:lstStyle/>
        <a:p>
          <a:endParaRPr lang="en-ZA"/>
        </a:p>
      </dgm:t>
    </dgm:pt>
    <dgm:pt modelId="{C7C295F6-F95A-448B-A26E-985E2C05A44F}" type="pres">
      <dgm:prSet presAssocID="{DFFF3793-C279-4EF6-BA01-20337CC3DF9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9C92C7F-F7AA-43B5-B3CD-D64DE9DC0845}" type="pres">
      <dgm:prSet presAssocID="{2B6F0AD7-722D-4857-A3AD-617E9259EB7F}" presName="sibTrans" presStyleLbl="sibTrans1D1" presStyleIdx="2" presStyleCnt="8"/>
      <dgm:spPr/>
      <dgm:t>
        <a:bodyPr/>
        <a:lstStyle/>
        <a:p>
          <a:endParaRPr lang="en-ZA"/>
        </a:p>
      </dgm:t>
    </dgm:pt>
    <dgm:pt modelId="{27F70E86-AA4E-4D66-B539-93E38425ECB7}" type="pres">
      <dgm:prSet presAssocID="{2B6F0AD7-722D-4857-A3AD-617E9259EB7F}" presName="connectorText" presStyleLbl="sibTrans1D1" presStyleIdx="2" presStyleCnt="8"/>
      <dgm:spPr/>
      <dgm:t>
        <a:bodyPr/>
        <a:lstStyle/>
        <a:p>
          <a:endParaRPr lang="en-ZA"/>
        </a:p>
      </dgm:t>
    </dgm:pt>
    <dgm:pt modelId="{3F86E0BA-5A28-4160-BC4F-3121484C061B}" type="pres">
      <dgm:prSet presAssocID="{911EE5E9-AD05-401B-8179-58EC9105D4F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7951C56-F278-405D-8A7A-B95336E228F7}" type="pres">
      <dgm:prSet presAssocID="{52E727F7-82F8-4483-968B-D16BAC1611E9}" presName="sibTrans" presStyleLbl="sibTrans1D1" presStyleIdx="3" presStyleCnt="8"/>
      <dgm:spPr/>
      <dgm:t>
        <a:bodyPr/>
        <a:lstStyle/>
        <a:p>
          <a:endParaRPr lang="en-ZA"/>
        </a:p>
      </dgm:t>
    </dgm:pt>
    <dgm:pt modelId="{58394BF7-D162-47C4-BE64-285A120FF3F4}" type="pres">
      <dgm:prSet presAssocID="{52E727F7-82F8-4483-968B-D16BAC1611E9}" presName="connectorText" presStyleLbl="sibTrans1D1" presStyleIdx="3" presStyleCnt="8"/>
      <dgm:spPr/>
      <dgm:t>
        <a:bodyPr/>
        <a:lstStyle/>
        <a:p>
          <a:endParaRPr lang="en-ZA"/>
        </a:p>
      </dgm:t>
    </dgm:pt>
    <dgm:pt modelId="{F44BACEB-109F-42A2-8892-4E3DABA80BDD}" type="pres">
      <dgm:prSet presAssocID="{652F46DE-B4EE-47EF-A154-A4BFE19BD3B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CD0D1BF-39E6-4901-B56E-F300B3327547}" type="pres">
      <dgm:prSet presAssocID="{CE4FAEDA-445F-4871-B66A-2169FBD60DAC}" presName="sibTrans" presStyleLbl="sibTrans1D1" presStyleIdx="4" presStyleCnt="8"/>
      <dgm:spPr/>
      <dgm:t>
        <a:bodyPr/>
        <a:lstStyle/>
        <a:p>
          <a:endParaRPr lang="en-ZA"/>
        </a:p>
      </dgm:t>
    </dgm:pt>
    <dgm:pt modelId="{A3665E85-2965-460C-9955-4272641C8D55}" type="pres">
      <dgm:prSet presAssocID="{CE4FAEDA-445F-4871-B66A-2169FBD60DAC}" presName="connectorText" presStyleLbl="sibTrans1D1" presStyleIdx="4" presStyleCnt="8"/>
      <dgm:spPr/>
      <dgm:t>
        <a:bodyPr/>
        <a:lstStyle/>
        <a:p>
          <a:endParaRPr lang="en-ZA"/>
        </a:p>
      </dgm:t>
    </dgm:pt>
    <dgm:pt modelId="{31D05D2D-525A-463B-9BC4-06BAF30669EA}" type="pres">
      <dgm:prSet presAssocID="{97D3FAA4-E565-4148-826C-2D36742382B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DD8E251-D38A-441D-8AAA-7AAB31B11502}" type="pres">
      <dgm:prSet presAssocID="{8A905F40-9215-4C1F-8089-AC320CD8A62C}" presName="sibTrans" presStyleLbl="sibTrans1D1" presStyleIdx="5" presStyleCnt="8"/>
      <dgm:spPr/>
      <dgm:t>
        <a:bodyPr/>
        <a:lstStyle/>
        <a:p>
          <a:endParaRPr lang="en-ZA"/>
        </a:p>
      </dgm:t>
    </dgm:pt>
    <dgm:pt modelId="{5F05B45F-605E-4B6D-9063-762B9795FD26}" type="pres">
      <dgm:prSet presAssocID="{8A905F40-9215-4C1F-8089-AC320CD8A62C}" presName="connectorText" presStyleLbl="sibTrans1D1" presStyleIdx="5" presStyleCnt="8"/>
      <dgm:spPr/>
      <dgm:t>
        <a:bodyPr/>
        <a:lstStyle/>
        <a:p>
          <a:endParaRPr lang="en-ZA"/>
        </a:p>
      </dgm:t>
    </dgm:pt>
    <dgm:pt modelId="{EB00A788-7AD9-436C-8F49-F9508EE2DD04}" type="pres">
      <dgm:prSet presAssocID="{60C00FAA-93E5-4EE4-9E60-E99E336E21E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CC3562E-6F6A-4B51-AD03-4E6A7E7951B9}" type="pres">
      <dgm:prSet presAssocID="{348153E0-B31E-4F8C-8ED9-2A543F6F22AB}" presName="sibTrans" presStyleLbl="sibTrans1D1" presStyleIdx="6" presStyleCnt="8"/>
      <dgm:spPr/>
      <dgm:t>
        <a:bodyPr/>
        <a:lstStyle/>
        <a:p>
          <a:endParaRPr lang="en-ZA"/>
        </a:p>
      </dgm:t>
    </dgm:pt>
    <dgm:pt modelId="{27584EFD-F92B-4276-952D-899092228F55}" type="pres">
      <dgm:prSet presAssocID="{348153E0-B31E-4F8C-8ED9-2A543F6F22AB}" presName="connectorText" presStyleLbl="sibTrans1D1" presStyleIdx="6" presStyleCnt="8"/>
      <dgm:spPr/>
      <dgm:t>
        <a:bodyPr/>
        <a:lstStyle/>
        <a:p>
          <a:endParaRPr lang="en-ZA"/>
        </a:p>
      </dgm:t>
    </dgm:pt>
    <dgm:pt modelId="{C7D8F7A1-577E-49A7-A7D4-4A25BDD1B69B}" type="pres">
      <dgm:prSet presAssocID="{619BFA0C-A5BE-4DF6-8E4F-3CA8F004EA8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ECC46B4-2203-4751-86DD-E197D6274D28}" type="pres">
      <dgm:prSet presAssocID="{845413B2-4EFB-4BEF-A42F-08F34831508C}" presName="sibTrans" presStyleLbl="sibTrans1D1" presStyleIdx="7" presStyleCnt="8"/>
      <dgm:spPr/>
      <dgm:t>
        <a:bodyPr/>
        <a:lstStyle/>
        <a:p>
          <a:endParaRPr lang="en-ZA"/>
        </a:p>
      </dgm:t>
    </dgm:pt>
    <dgm:pt modelId="{15F4B79A-C009-447F-B149-B85EC82C7176}" type="pres">
      <dgm:prSet presAssocID="{845413B2-4EFB-4BEF-A42F-08F34831508C}" presName="connectorText" presStyleLbl="sibTrans1D1" presStyleIdx="7" presStyleCnt="8"/>
      <dgm:spPr/>
      <dgm:t>
        <a:bodyPr/>
        <a:lstStyle/>
        <a:p>
          <a:endParaRPr lang="en-ZA"/>
        </a:p>
      </dgm:t>
    </dgm:pt>
    <dgm:pt modelId="{CB41DC47-2C08-4D6D-85D0-E17B8D963C02}" type="pres">
      <dgm:prSet presAssocID="{99518046-113E-4EAA-879E-8E8B292C0A0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4D692DF3-CA59-479C-97E3-15CFC27460B9}" type="presOf" srcId="{52E727F7-82F8-4483-968B-D16BAC1611E9}" destId="{F7951C56-F278-405D-8A7A-B95336E228F7}" srcOrd="0" destOrd="0" presId="urn:microsoft.com/office/officeart/2005/8/layout/bProcess3"/>
    <dgm:cxn modelId="{8666FEAD-AA57-44BD-BDA2-5B05C2D7E149}" type="presOf" srcId="{348153E0-B31E-4F8C-8ED9-2A543F6F22AB}" destId="{6CC3562E-6F6A-4B51-AD03-4E6A7E7951B9}" srcOrd="0" destOrd="0" presId="urn:microsoft.com/office/officeart/2005/8/layout/bProcess3"/>
    <dgm:cxn modelId="{960B4E82-1014-4AEB-B8D7-10EADB00A055}" type="presOf" srcId="{911EE5E9-AD05-401B-8179-58EC9105D4F1}" destId="{3F86E0BA-5A28-4160-BC4F-3121484C061B}" srcOrd="0" destOrd="0" presId="urn:microsoft.com/office/officeart/2005/8/layout/bProcess3"/>
    <dgm:cxn modelId="{AC37194E-19BD-498E-B4CB-F4ED48CD48AD}" type="presOf" srcId="{D3C39219-8D84-443E-9DE7-62EC65FC6399}" destId="{7CFBE6A3-8035-41CD-A6BE-2723C55399AD}" srcOrd="0" destOrd="0" presId="urn:microsoft.com/office/officeart/2005/8/layout/bProcess3"/>
    <dgm:cxn modelId="{038DDCF9-C163-44E0-BC49-395D2602D064}" type="presOf" srcId="{86F695D7-99F3-4955-AE74-BC70C96F101C}" destId="{F48F2B43-B360-4EAF-A2C6-43B04C4D4A81}" srcOrd="0" destOrd="0" presId="urn:microsoft.com/office/officeart/2005/8/layout/bProcess3"/>
    <dgm:cxn modelId="{96C1D684-D2D0-4D63-ADCF-A7FC9B33ECED}" type="presOf" srcId="{348153E0-B31E-4F8C-8ED9-2A543F6F22AB}" destId="{27584EFD-F92B-4276-952D-899092228F55}" srcOrd="1" destOrd="0" presId="urn:microsoft.com/office/officeart/2005/8/layout/bProcess3"/>
    <dgm:cxn modelId="{D1BD28E6-D65A-41E8-95EB-3E5CA743DB0B}" type="presOf" srcId="{97D3FAA4-E565-4148-826C-2D36742382B1}" destId="{31D05D2D-525A-463B-9BC4-06BAF30669EA}" srcOrd="0" destOrd="0" presId="urn:microsoft.com/office/officeart/2005/8/layout/bProcess3"/>
    <dgm:cxn modelId="{9AE3C5B1-A347-4BDA-B138-B0CF3AD6400D}" srcId="{86F695D7-99F3-4955-AE74-BC70C96F101C}" destId="{911EE5E9-AD05-401B-8179-58EC9105D4F1}" srcOrd="3" destOrd="0" parTransId="{0AF50FB9-32E2-4C26-9C4A-B701AED8F13A}" sibTransId="{52E727F7-82F8-4483-968B-D16BAC1611E9}"/>
    <dgm:cxn modelId="{2BF97F77-894A-4B0A-B808-B426E6BDF481}" type="presOf" srcId="{99518046-113E-4EAA-879E-8E8B292C0A0B}" destId="{CB41DC47-2C08-4D6D-85D0-E17B8D963C02}" srcOrd="0" destOrd="0" presId="urn:microsoft.com/office/officeart/2005/8/layout/bProcess3"/>
    <dgm:cxn modelId="{23E3F531-9762-4C8B-9FB1-4EAC3DA6D3ED}" srcId="{86F695D7-99F3-4955-AE74-BC70C96F101C}" destId="{DFFF3793-C279-4EF6-BA01-20337CC3DF99}" srcOrd="2" destOrd="0" parTransId="{9E624170-5C5C-42CF-98D4-324331178B4C}" sibTransId="{2B6F0AD7-722D-4857-A3AD-617E9259EB7F}"/>
    <dgm:cxn modelId="{7370259B-8F4E-452D-AAB8-49DB23892B92}" type="presOf" srcId="{CE4FAEDA-445F-4871-B66A-2169FBD60DAC}" destId="{A3665E85-2965-460C-9955-4272641C8D55}" srcOrd="1" destOrd="0" presId="urn:microsoft.com/office/officeart/2005/8/layout/bProcess3"/>
    <dgm:cxn modelId="{236BD59B-08D3-44A1-A35C-BEFD4B432DA4}" srcId="{86F695D7-99F3-4955-AE74-BC70C96F101C}" destId="{2FF7FC6B-34DF-4EB7-B7A7-4D20B753FA73}" srcOrd="1" destOrd="0" parTransId="{F9D7E61F-F7BA-4289-A0A0-259288852389}" sibTransId="{EFB8FA21-A7EA-45C0-8731-69106AADE0F9}"/>
    <dgm:cxn modelId="{8F7B7A1E-03FC-4176-A6E3-9F425B60C92D}" type="presOf" srcId="{2B6F0AD7-722D-4857-A3AD-617E9259EB7F}" destId="{D9C92C7F-F7AA-43B5-B3CD-D64DE9DC0845}" srcOrd="0" destOrd="0" presId="urn:microsoft.com/office/officeart/2005/8/layout/bProcess3"/>
    <dgm:cxn modelId="{ED5AA282-BBEF-4EF6-9CF4-7C279FC909B1}" type="presOf" srcId="{845413B2-4EFB-4BEF-A42F-08F34831508C}" destId="{15F4B79A-C009-447F-B149-B85EC82C7176}" srcOrd="1" destOrd="0" presId="urn:microsoft.com/office/officeart/2005/8/layout/bProcess3"/>
    <dgm:cxn modelId="{BDAF6449-FFEA-4AA3-985D-143DB63CF057}" type="presOf" srcId="{52E727F7-82F8-4483-968B-D16BAC1611E9}" destId="{58394BF7-D162-47C4-BE64-285A120FF3F4}" srcOrd="1" destOrd="0" presId="urn:microsoft.com/office/officeart/2005/8/layout/bProcess3"/>
    <dgm:cxn modelId="{BFAB01B6-346B-45CC-A13C-8A77E8E2FBF3}" srcId="{86F695D7-99F3-4955-AE74-BC70C96F101C}" destId="{D3C39219-8D84-443E-9DE7-62EC65FC6399}" srcOrd="0" destOrd="0" parTransId="{E4B20733-690A-4D14-8AEF-7E4E9892178A}" sibTransId="{647E12B0-8EB9-494E-8B87-A892C96A415D}"/>
    <dgm:cxn modelId="{7175FC29-BAB7-4B71-8D05-489624E4D339}" type="presOf" srcId="{2FF7FC6B-34DF-4EB7-B7A7-4D20B753FA73}" destId="{EC07A24A-509E-40D6-9227-5DF998DDDDCA}" srcOrd="0" destOrd="0" presId="urn:microsoft.com/office/officeart/2005/8/layout/bProcess3"/>
    <dgm:cxn modelId="{E82C054B-C03F-4790-B34C-BEB76F073A2F}" type="presOf" srcId="{DFFF3793-C279-4EF6-BA01-20337CC3DF99}" destId="{C7C295F6-F95A-448B-A26E-985E2C05A44F}" srcOrd="0" destOrd="0" presId="urn:microsoft.com/office/officeart/2005/8/layout/bProcess3"/>
    <dgm:cxn modelId="{7E1C7906-EDC7-4523-A0AB-F1D235AC56B3}" srcId="{86F695D7-99F3-4955-AE74-BC70C96F101C}" destId="{619BFA0C-A5BE-4DF6-8E4F-3CA8F004EA8E}" srcOrd="7" destOrd="0" parTransId="{FFE7440C-5C03-47CF-BBD1-654F71491595}" sibTransId="{845413B2-4EFB-4BEF-A42F-08F34831508C}"/>
    <dgm:cxn modelId="{42D9176B-9D8E-4A9D-B468-9D7872DED645}" type="presOf" srcId="{647E12B0-8EB9-494E-8B87-A892C96A415D}" destId="{E26021A8-33E6-461F-ADEC-75BD728B7B6F}" srcOrd="0" destOrd="0" presId="urn:microsoft.com/office/officeart/2005/8/layout/bProcess3"/>
    <dgm:cxn modelId="{93D982FB-63BF-464B-B82D-5AE23AE8BE0D}" type="presOf" srcId="{2B6F0AD7-722D-4857-A3AD-617E9259EB7F}" destId="{27F70E86-AA4E-4D66-B539-93E38425ECB7}" srcOrd="1" destOrd="0" presId="urn:microsoft.com/office/officeart/2005/8/layout/bProcess3"/>
    <dgm:cxn modelId="{6607D500-D774-43A2-918A-899468FCCFF0}" type="presOf" srcId="{8A905F40-9215-4C1F-8089-AC320CD8A62C}" destId="{5F05B45F-605E-4B6D-9063-762B9795FD26}" srcOrd="1" destOrd="0" presId="urn:microsoft.com/office/officeart/2005/8/layout/bProcess3"/>
    <dgm:cxn modelId="{CE27B099-79CD-4160-945C-2625548300A6}" type="presOf" srcId="{647E12B0-8EB9-494E-8B87-A892C96A415D}" destId="{6FE58066-B95B-4E9B-B9BA-0DD176A8502C}" srcOrd="1" destOrd="0" presId="urn:microsoft.com/office/officeart/2005/8/layout/bProcess3"/>
    <dgm:cxn modelId="{A120A586-D049-4AA9-B098-F1DB964EFCF0}" srcId="{86F695D7-99F3-4955-AE74-BC70C96F101C}" destId="{97D3FAA4-E565-4148-826C-2D36742382B1}" srcOrd="5" destOrd="0" parTransId="{84C570CA-13D0-4E11-B463-4B1D10D3C5ED}" sibTransId="{8A905F40-9215-4C1F-8089-AC320CD8A62C}"/>
    <dgm:cxn modelId="{8CE1CC5A-D443-401F-B149-D6155664628A}" type="presOf" srcId="{EFB8FA21-A7EA-45C0-8731-69106AADE0F9}" destId="{C3FAB165-597E-4E3B-BE95-2A3B090138F8}" srcOrd="0" destOrd="0" presId="urn:microsoft.com/office/officeart/2005/8/layout/bProcess3"/>
    <dgm:cxn modelId="{89DA3E4A-73BD-4E66-A0DD-AB6FC4BCB551}" srcId="{86F695D7-99F3-4955-AE74-BC70C96F101C}" destId="{60C00FAA-93E5-4EE4-9E60-E99E336E21ED}" srcOrd="6" destOrd="0" parTransId="{33659AE0-A438-4A0E-B3F9-C3CD9615FFBA}" sibTransId="{348153E0-B31E-4F8C-8ED9-2A543F6F22AB}"/>
    <dgm:cxn modelId="{F974C66C-31C0-4CB9-B0C9-11E29D28B488}" type="presOf" srcId="{8A905F40-9215-4C1F-8089-AC320CD8A62C}" destId="{6DD8E251-D38A-441D-8AAA-7AAB31B11502}" srcOrd="0" destOrd="0" presId="urn:microsoft.com/office/officeart/2005/8/layout/bProcess3"/>
    <dgm:cxn modelId="{D25FD6B9-50F7-474B-871A-2F361FBE97B5}" type="presOf" srcId="{652F46DE-B4EE-47EF-A154-A4BFE19BD3BB}" destId="{F44BACEB-109F-42A2-8892-4E3DABA80BDD}" srcOrd="0" destOrd="0" presId="urn:microsoft.com/office/officeart/2005/8/layout/bProcess3"/>
    <dgm:cxn modelId="{30B1F416-A086-40B4-A3CB-0090B9EE07F1}" type="presOf" srcId="{EFB8FA21-A7EA-45C0-8731-69106AADE0F9}" destId="{F093C3D3-C17E-4970-865F-FE99672878B4}" srcOrd="1" destOrd="0" presId="urn:microsoft.com/office/officeart/2005/8/layout/bProcess3"/>
    <dgm:cxn modelId="{4615CCE4-E01F-46DD-AD39-EB014F7FAA92}" type="presOf" srcId="{CE4FAEDA-445F-4871-B66A-2169FBD60DAC}" destId="{7CD0D1BF-39E6-4901-B56E-F300B3327547}" srcOrd="0" destOrd="0" presId="urn:microsoft.com/office/officeart/2005/8/layout/bProcess3"/>
    <dgm:cxn modelId="{CE4544AF-BCED-4348-9FC3-2590941142FF}" srcId="{86F695D7-99F3-4955-AE74-BC70C96F101C}" destId="{99518046-113E-4EAA-879E-8E8B292C0A0B}" srcOrd="8" destOrd="0" parTransId="{FD2CE84D-C9C2-4D3F-8BB0-91CE3DB83233}" sibTransId="{6FE5488C-A558-48D8-8419-A76510F58E85}"/>
    <dgm:cxn modelId="{23BEDA56-D434-4C4F-8C04-D1D32334F5B4}" type="presOf" srcId="{619BFA0C-A5BE-4DF6-8E4F-3CA8F004EA8E}" destId="{C7D8F7A1-577E-49A7-A7D4-4A25BDD1B69B}" srcOrd="0" destOrd="0" presId="urn:microsoft.com/office/officeart/2005/8/layout/bProcess3"/>
    <dgm:cxn modelId="{D9025D54-82ED-45ED-8870-821E46617E8B}" srcId="{86F695D7-99F3-4955-AE74-BC70C96F101C}" destId="{652F46DE-B4EE-47EF-A154-A4BFE19BD3BB}" srcOrd="4" destOrd="0" parTransId="{BE499362-D725-4DAE-A0F9-588C467F9D8B}" sibTransId="{CE4FAEDA-445F-4871-B66A-2169FBD60DAC}"/>
    <dgm:cxn modelId="{04895B35-567B-4D1F-8DDC-9088789A0803}" type="presOf" srcId="{845413B2-4EFB-4BEF-A42F-08F34831508C}" destId="{FECC46B4-2203-4751-86DD-E197D6274D28}" srcOrd="0" destOrd="0" presId="urn:microsoft.com/office/officeart/2005/8/layout/bProcess3"/>
    <dgm:cxn modelId="{2EB76493-7D52-438B-919F-EEBFB6C91B6D}" type="presOf" srcId="{60C00FAA-93E5-4EE4-9E60-E99E336E21ED}" destId="{EB00A788-7AD9-436C-8F49-F9508EE2DD04}" srcOrd="0" destOrd="0" presId="urn:microsoft.com/office/officeart/2005/8/layout/bProcess3"/>
    <dgm:cxn modelId="{B5E2FAB3-75AF-420E-A73B-5194CF7842E9}" type="presParOf" srcId="{F48F2B43-B360-4EAF-A2C6-43B04C4D4A81}" destId="{7CFBE6A3-8035-41CD-A6BE-2723C55399AD}" srcOrd="0" destOrd="0" presId="urn:microsoft.com/office/officeart/2005/8/layout/bProcess3"/>
    <dgm:cxn modelId="{799A7CC2-1F56-41DC-B73C-025CBFFF90ED}" type="presParOf" srcId="{F48F2B43-B360-4EAF-A2C6-43B04C4D4A81}" destId="{E26021A8-33E6-461F-ADEC-75BD728B7B6F}" srcOrd="1" destOrd="0" presId="urn:microsoft.com/office/officeart/2005/8/layout/bProcess3"/>
    <dgm:cxn modelId="{2F16EC57-A97C-48B0-991D-24B3F82D5064}" type="presParOf" srcId="{E26021A8-33E6-461F-ADEC-75BD728B7B6F}" destId="{6FE58066-B95B-4E9B-B9BA-0DD176A8502C}" srcOrd="0" destOrd="0" presId="urn:microsoft.com/office/officeart/2005/8/layout/bProcess3"/>
    <dgm:cxn modelId="{565D7F1A-8DE5-4765-A470-E115BAB36A18}" type="presParOf" srcId="{F48F2B43-B360-4EAF-A2C6-43B04C4D4A81}" destId="{EC07A24A-509E-40D6-9227-5DF998DDDDCA}" srcOrd="2" destOrd="0" presId="urn:microsoft.com/office/officeart/2005/8/layout/bProcess3"/>
    <dgm:cxn modelId="{37215796-BB8C-41E4-8F9F-7A8590DB7837}" type="presParOf" srcId="{F48F2B43-B360-4EAF-A2C6-43B04C4D4A81}" destId="{C3FAB165-597E-4E3B-BE95-2A3B090138F8}" srcOrd="3" destOrd="0" presId="urn:microsoft.com/office/officeart/2005/8/layout/bProcess3"/>
    <dgm:cxn modelId="{F6BC3BE0-3B95-4528-9A2F-1B8EB64CF941}" type="presParOf" srcId="{C3FAB165-597E-4E3B-BE95-2A3B090138F8}" destId="{F093C3D3-C17E-4970-865F-FE99672878B4}" srcOrd="0" destOrd="0" presId="urn:microsoft.com/office/officeart/2005/8/layout/bProcess3"/>
    <dgm:cxn modelId="{1275D94B-9BC4-49B2-9977-49A422ABB320}" type="presParOf" srcId="{F48F2B43-B360-4EAF-A2C6-43B04C4D4A81}" destId="{C7C295F6-F95A-448B-A26E-985E2C05A44F}" srcOrd="4" destOrd="0" presId="urn:microsoft.com/office/officeart/2005/8/layout/bProcess3"/>
    <dgm:cxn modelId="{2EDD3ED7-0687-4590-8608-C69A98F429E2}" type="presParOf" srcId="{F48F2B43-B360-4EAF-A2C6-43B04C4D4A81}" destId="{D9C92C7F-F7AA-43B5-B3CD-D64DE9DC0845}" srcOrd="5" destOrd="0" presId="urn:microsoft.com/office/officeart/2005/8/layout/bProcess3"/>
    <dgm:cxn modelId="{9BC16D1A-5091-43CE-A528-6529CE02BBCB}" type="presParOf" srcId="{D9C92C7F-F7AA-43B5-B3CD-D64DE9DC0845}" destId="{27F70E86-AA4E-4D66-B539-93E38425ECB7}" srcOrd="0" destOrd="0" presId="urn:microsoft.com/office/officeart/2005/8/layout/bProcess3"/>
    <dgm:cxn modelId="{4E64F912-50F1-409C-9883-DE4F405AC0C0}" type="presParOf" srcId="{F48F2B43-B360-4EAF-A2C6-43B04C4D4A81}" destId="{3F86E0BA-5A28-4160-BC4F-3121484C061B}" srcOrd="6" destOrd="0" presId="urn:microsoft.com/office/officeart/2005/8/layout/bProcess3"/>
    <dgm:cxn modelId="{D5B5C484-C4D6-41AB-95F3-06AD654E3422}" type="presParOf" srcId="{F48F2B43-B360-4EAF-A2C6-43B04C4D4A81}" destId="{F7951C56-F278-405D-8A7A-B95336E228F7}" srcOrd="7" destOrd="0" presId="urn:microsoft.com/office/officeart/2005/8/layout/bProcess3"/>
    <dgm:cxn modelId="{16604645-E84A-491D-ADA5-2A08E28FE8FB}" type="presParOf" srcId="{F7951C56-F278-405D-8A7A-B95336E228F7}" destId="{58394BF7-D162-47C4-BE64-285A120FF3F4}" srcOrd="0" destOrd="0" presId="urn:microsoft.com/office/officeart/2005/8/layout/bProcess3"/>
    <dgm:cxn modelId="{44E7E2A3-3A5D-41B6-B4E1-C7F8A4DE4DA3}" type="presParOf" srcId="{F48F2B43-B360-4EAF-A2C6-43B04C4D4A81}" destId="{F44BACEB-109F-42A2-8892-4E3DABA80BDD}" srcOrd="8" destOrd="0" presId="urn:microsoft.com/office/officeart/2005/8/layout/bProcess3"/>
    <dgm:cxn modelId="{FA34190C-B9BC-4766-B00E-E4B29F0175F8}" type="presParOf" srcId="{F48F2B43-B360-4EAF-A2C6-43B04C4D4A81}" destId="{7CD0D1BF-39E6-4901-B56E-F300B3327547}" srcOrd="9" destOrd="0" presId="urn:microsoft.com/office/officeart/2005/8/layout/bProcess3"/>
    <dgm:cxn modelId="{F4103B7C-A197-48E8-BB28-98801B1BB513}" type="presParOf" srcId="{7CD0D1BF-39E6-4901-B56E-F300B3327547}" destId="{A3665E85-2965-460C-9955-4272641C8D55}" srcOrd="0" destOrd="0" presId="urn:microsoft.com/office/officeart/2005/8/layout/bProcess3"/>
    <dgm:cxn modelId="{9815521A-B495-424F-8A9F-17B2FB5F7E22}" type="presParOf" srcId="{F48F2B43-B360-4EAF-A2C6-43B04C4D4A81}" destId="{31D05D2D-525A-463B-9BC4-06BAF30669EA}" srcOrd="10" destOrd="0" presId="urn:microsoft.com/office/officeart/2005/8/layout/bProcess3"/>
    <dgm:cxn modelId="{A55EC087-1D03-46F2-A81F-8F0B0EC152F2}" type="presParOf" srcId="{F48F2B43-B360-4EAF-A2C6-43B04C4D4A81}" destId="{6DD8E251-D38A-441D-8AAA-7AAB31B11502}" srcOrd="11" destOrd="0" presId="urn:microsoft.com/office/officeart/2005/8/layout/bProcess3"/>
    <dgm:cxn modelId="{D4D31B31-2A1D-402D-A4FE-C95D83EED16C}" type="presParOf" srcId="{6DD8E251-D38A-441D-8AAA-7AAB31B11502}" destId="{5F05B45F-605E-4B6D-9063-762B9795FD26}" srcOrd="0" destOrd="0" presId="urn:microsoft.com/office/officeart/2005/8/layout/bProcess3"/>
    <dgm:cxn modelId="{3BC04CCE-DCFD-4055-9756-41B1B567A265}" type="presParOf" srcId="{F48F2B43-B360-4EAF-A2C6-43B04C4D4A81}" destId="{EB00A788-7AD9-436C-8F49-F9508EE2DD04}" srcOrd="12" destOrd="0" presId="urn:microsoft.com/office/officeart/2005/8/layout/bProcess3"/>
    <dgm:cxn modelId="{33E0373F-EA9C-4170-88DC-7706B520C99F}" type="presParOf" srcId="{F48F2B43-B360-4EAF-A2C6-43B04C4D4A81}" destId="{6CC3562E-6F6A-4B51-AD03-4E6A7E7951B9}" srcOrd="13" destOrd="0" presId="urn:microsoft.com/office/officeart/2005/8/layout/bProcess3"/>
    <dgm:cxn modelId="{4ACA6075-35AF-470F-928B-F1ABE40925AD}" type="presParOf" srcId="{6CC3562E-6F6A-4B51-AD03-4E6A7E7951B9}" destId="{27584EFD-F92B-4276-952D-899092228F55}" srcOrd="0" destOrd="0" presId="urn:microsoft.com/office/officeart/2005/8/layout/bProcess3"/>
    <dgm:cxn modelId="{38D44C18-B8E0-4A39-99B9-4EE3F12F6166}" type="presParOf" srcId="{F48F2B43-B360-4EAF-A2C6-43B04C4D4A81}" destId="{C7D8F7A1-577E-49A7-A7D4-4A25BDD1B69B}" srcOrd="14" destOrd="0" presId="urn:microsoft.com/office/officeart/2005/8/layout/bProcess3"/>
    <dgm:cxn modelId="{B528B4DA-5DF4-42C1-A1F1-79B6FE9A7626}" type="presParOf" srcId="{F48F2B43-B360-4EAF-A2C6-43B04C4D4A81}" destId="{FECC46B4-2203-4751-86DD-E197D6274D28}" srcOrd="15" destOrd="0" presId="urn:microsoft.com/office/officeart/2005/8/layout/bProcess3"/>
    <dgm:cxn modelId="{4E1EF019-9592-499B-9191-73C7DF2D8C64}" type="presParOf" srcId="{FECC46B4-2203-4751-86DD-E197D6274D28}" destId="{15F4B79A-C009-447F-B149-B85EC82C7176}" srcOrd="0" destOrd="0" presId="urn:microsoft.com/office/officeart/2005/8/layout/bProcess3"/>
    <dgm:cxn modelId="{23794EFA-1201-4704-8AB4-A5BAD29ACF53}" type="presParOf" srcId="{F48F2B43-B360-4EAF-A2C6-43B04C4D4A81}" destId="{CB41DC47-2C08-4D6D-85D0-E17B8D963C02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021A8-33E6-461F-ADEC-75BD728B7B6F}">
      <dsp:nvSpPr>
        <dsp:cNvPr id="0" name=""/>
        <dsp:cNvSpPr/>
      </dsp:nvSpPr>
      <dsp:spPr>
        <a:xfrm>
          <a:off x="2540052" y="766456"/>
          <a:ext cx="552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2477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b="1" kern="1200">
            <a:solidFill>
              <a:schemeClr val="tx1"/>
            </a:solidFill>
          </a:endParaRPr>
        </a:p>
      </dsp:txBody>
      <dsp:txXfrm>
        <a:off x="2801713" y="809261"/>
        <a:ext cx="29153" cy="5830"/>
      </dsp:txXfrm>
    </dsp:sp>
    <dsp:sp modelId="{7CFBE6A3-8035-41CD-A6BE-2723C55399AD}">
      <dsp:nvSpPr>
        <dsp:cNvPr id="0" name=""/>
        <dsp:cNvSpPr/>
      </dsp:nvSpPr>
      <dsp:spPr>
        <a:xfrm>
          <a:off x="6734" y="51641"/>
          <a:ext cx="2535117" cy="15210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b="1" kern="1200" dirty="0" smtClean="0">
              <a:solidFill>
                <a:schemeClr val="tx1"/>
              </a:solidFill>
            </a:rPr>
            <a:t>Spreek</a:t>
          </a:r>
          <a:r>
            <a:rPr lang="en-ZA" sz="1300" b="1" kern="1200" baseline="0" dirty="0" smtClean="0">
              <a:solidFill>
                <a:schemeClr val="tx1"/>
              </a:solidFill>
            </a:rPr>
            <a:t> landelike veiligheid aan as ‘n geïntegreerde en holistiese dag tot dag misdaadvoorkomingsbenadering (veiliger gemeenskappe)</a:t>
          </a:r>
          <a:endParaRPr lang="en-ZA" sz="1300" b="1" kern="1200" dirty="0">
            <a:solidFill>
              <a:schemeClr val="tx1"/>
            </a:solidFill>
          </a:endParaRPr>
        </a:p>
      </dsp:txBody>
      <dsp:txXfrm>
        <a:off x="6734" y="51641"/>
        <a:ext cx="2535117" cy="1521070"/>
      </dsp:txXfrm>
    </dsp:sp>
    <dsp:sp modelId="{C3FAB165-597E-4E3B-BE95-2A3B090138F8}">
      <dsp:nvSpPr>
        <dsp:cNvPr id="0" name=""/>
        <dsp:cNvSpPr/>
      </dsp:nvSpPr>
      <dsp:spPr>
        <a:xfrm>
          <a:off x="5658246" y="766456"/>
          <a:ext cx="552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2477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b="1" kern="1200">
            <a:solidFill>
              <a:schemeClr val="tx1"/>
            </a:solidFill>
          </a:endParaRPr>
        </a:p>
      </dsp:txBody>
      <dsp:txXfrm>
        <a:off x="5919908" y="809261"/>
        <a:ext cx="29153" cy="5830"/>
      </dsp:txXfrm>
    </dsp:sp>
    <dsp:sp modelId="{EC07A24A-509E-40D6-9227-5DF998DDDDCA}">
      <dsp:nvSpPr>
        <dsp:cNvPr id="0" name=""/>
        <dsp:cNvSpPr/>
      </dsp:nvSpPr>
      <dsp:spPr>
        <a:xfrm>
          <a:off x="3124929" y="51641"/>
          <a:ext cx="2535117" cy="15210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b="1" kern="1200" dirty="0" smtClean="0">
              <a:solidFill>
                <a:schemeClr val="tx1"/>
              </a:solidFill>
            </a:rPr>
            <a:t>Bevorder dienslewering, toeganklikheid, polisie reaksie en vennootskappe</a:t>
          </a:r>
          <a:endParaRPr lang="en-ZA" sz="1300" b="1" kern="1200" dirty="0">
            <a:solidFill>
              <a:schemeClr val="tx1"/>
            </a:solidFill>
          </a:endParaRPr>
        </a:p>
      </dsp:txBody>
      <dsp:txXfrm>
        <a:off x="3124929" y="51641"/>
        <a:ext cx="2535117" cy="1521070"/>
      </dsp:txXfrm>
    </dsp:sp>
    <dsp:sp modelId="{D9C92C7F-F7AA-43B5-B3CD-D64DE9DC0845}">
      <dsp:nvSpPr>
        <dsp:cNvPr id="0" name=""/>
        <dsp:cNvSpPr/>
      </dsp:nvSpPr>
      <dsp:spPr>
        <a:xfrm>
          <a:off x="1274293" y="1570911"/>
          <a:ext cx="6236389" cy="552477"/>
        </a:xfrm>
        <a:custGeom>
          <a:avLst/>
          <a:gdLst/>
          <a:ahLst/>
          <a:cxnLst/>
          <a:rect l="0" t="0" r="0" b="0"/>
          <a:pathLst>
            <a:path>
              <a:moveTo>
                <a:pt x="6236389" y="0"/>
              </a:moveTo>
              <a:lnTo>
                <a:pt x="6236389" y="293338"/>
              </a:lnTo>
              <a:lnTo>
                <a:pt x="0" y="293338"/>
              </a:lnTo>
              <a:lnTo>
                <a:pt x="0" y="552477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b="1" kern="1200">
            <a:solidFill>
              <a:schemeClr val="tx1"/>
            </a:solidFill>
          </a:endParaRPr>
        </a:p>
      </dsp:txBody>
      <dsp:txXfrm>
        <a:off x="4235898" y="1844234"/>
        <a:ext cx="313179" cy="5830"/>
      </dsp:txXfrm>
    </dsp:sp>
    <dsp:sp modelId="{C7C295F6-F95A-448B-A26E-985E2C05A44F}">
      <dsp:nvSpPr>
        <dsp:cNvPr id="0" name=""/>
        <dsp:cNvSpPr/>
      </dsp:nvSpPr>
      <dsp:spPr>
        <a:xfrm>
          <a:off x="6243123" y="51641"/>
          <a:ext cx="2535117" cy="15210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b="1" kern="1200" dirty="0" smtClean="0">
              <a:solidFill>
                <a:schemeClr val="tx1"/>
              </a:solidFill>
            </a:rPr>
            <a:t>Betrek alle polisiëringseenhede in ‘n geïntegreerde multi- dissiplinêre wyse</a:t>
          </a:r>
          <a:endParaRPr lang="en-ZA" sz="1300" b="1" kern="1200" dirty="0">
            <a:solidFill>
              <a:schemeClr val="tx1"/>
            </a:solidFill>
          </a:endParaRPr>
        </a:p>
      </dsp:txBody>
      <dsp:txXfrm>
        <a:off x="6243123" y="51641"/>
        <a:ext cx="2535117" cy="1521070"/>
      </dsp:txXfrm>
    </dsp:sp>
    <dsp:sp modelId="{F7951C56-F278-405D-8A7A-B95336E228F7}">
      <dsp:nvSpPr>
        <dsp:cNvPr id="0" name=""/>
        <dsp:cNvSpPr/>
      </dsp:nvSpPr>
      <dsp:spPr>
        <a:xfrm>
          <a:off x="2540052" y="2870604"/>
          <a:ext cx="552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2477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b="1" kern="1200">
            <a:solidFill>
              <a:schemeClr val="tx1"/>
            </a:solidFill>
          </a:endParaRPr>
        </a:p>
      </dsp:txBody>
      <dsp:txXfrm>
        <a:off x="2801713" y="2913408"/>
        <a:ext cx="29153" cy="5830"/>
      </dsp:txXfrm>
    </dsp:sp>
    <dsp:sp modelId="{3F86E0BA-5A28-4160-BC4F-3121484C061B}">
      <dsp:nvSpPr>
        <dsp:cNvPr id="0" name=""/>
        <dsp:cNvSpPr/>
      </dsp:nvSpPr>
      <dsp:spPr>
        <a:xfrm>
          <a:off x="6734" y="2155788"/>
          <a:ext cx="2535117" cy="15210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Verbeter ondersoek en skuldigbevinding</a:t>
          </a:r>
        </a:p>
      </dsp:txBody>
      <dsp:txXfrm>
        <a:off x="6734" y="2155788"/>
        <a:ext cx="2535117" cy="1521070"/>
      </dsp:txXfrm>
    </dsp:sp>
    <dsp:sp modelId="{7CD0D1BF-39E6-4901-B56E-F300B3327547}">
      <dsp:nvSpPr>
        <dsp:cNvPr id="0" name=""/>
        <dsp:cNvSpPr/>
      </dsp:nvSpPr>
      <dsp:spPr>
        <a:xfrm>
          <a:off x="5658246" y="2870604"/>
          <a:ext cx="552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2477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b="1" kern="1200">
            <a:solidFill>
              <a:schemeClr val="tx1"/>
            </a:solidFill>
          </a:endParaRPr>
        </a:p>
      </dsp:txBody>
      <dsp:txXfrm>
        <a:off x="5919908" y="2913408"/>
        <a:ext cx="29153" cy="5830"/>
      </dsp:txXfrm>
    </dsp:sp>
    <dsp:sp modelId="{F44BACEB-109F-42A2-8892-4E3DABA80BDD}">
      <dsp:nvSpPr>
        <dsp:cNvPr id="0" name=""/>
        <dsp:cNvSpPr/>
      </dsp:nvSpPr>
      <dsp:spPr>
        <a:xfrm>
          <a:off x="3124929" y="2155788"/>
          <a:ext cx="2535117" cy="15210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Optimale benutting van beskikbare magvermeningvuldigers</a:t>
          </a:r>
        </a:p>
      </dsp:txBody>
      <dsp:txXfrm>
        <a:off x="3124929" y="2155788"/>
        <a:ext cx="2535117" cy="1521070"/>
      </dsp:txXfrm>
    </dsp:sp>
    <dsp:sp modelId="{6DD8E251-D38A-441D-8AAA-7AAB31B11502}">
      <dsp:nvSpPr>
        <dsp:cNvPr id="0" name=""/>
        <dsp:cNvSpPr/>
      </dsp:nvSpPr>
      <dsp:spPr>
        <a:xfrm>
          <a:off x="1274293" y="3675059"/>
          <a:ext cx="6236389" cy="552477"/>
        </a:xfrm>
        <a:custGeom>
          <a:avLst/>
          <a:gdLst/>
          <a:ahLst/>
          <a:cxnLst/>
          <a:rect l="0" t="0" r="0" b="0"/>
          <a:pathLst>
            <a:path>
              <a:moveTo>
                <a:pt x="6236389" y="0"/>
              </a:moveTo>
              <a:lnTo>
                <a:pt x="6236389" y="293338"/>
              </a:lnTo>
              <a:lnTo>
                <a:pt x="0" y="293338"/>
              </a:lnTo>
              <a:lnTo>
                <a:pt x="0" y="552477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b="1" kern="1200">
            <a:solidFill>
              <a:schemeClr val="tx1"/>
            </a:solidFill>
          </a:endParaRPr>
        </a:p>
      </dsp:txBody>
      <dsp:txXfrm>
        <a:off x="4235898" y="3948382"/>
        <a:ext cx="313179" cy="5830"/>
      </dsp:txXfrm>
    </dsp:sp>
    <dsp:sp modelId="{31D05D2D-525A-463B-9BC4-06BAF30669EA}">
      <dsp:nvSpPr>
        <dsp:cNvPr id="0" name=""/>
        <dsp:cNvSpPr/>
      </dsp:nvSpPr>
      <dsp:spPr>
        <a:xfrm>
          <a:off x="6243123" y="2155788"/>
          <a:ext cx="2535117" cy="15210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b="1" kern="1200" dirty="0" smtClean="0">
              <a:solidFill>
                <a:schemeClr val="tx1"/>
              </a:solidFill>
            </a:rPr>
            <a:t>Versterk</a:t>
          </a:r>
          <a:r>
            <a:rPr lang="en-ZA" sz="1300" b="1" kern="1200" baseline="0" dirty="0" smtClean="0">
              <a:solidFill>
                <a:schemeClr val="tx1"/>
              </a:solidFill>
            </a:rPr>
            <a:t> ‘n geïntegreerde en gekoordineerde ontplooiing langs die grens om die onwettige oorgrens beweging van mense, goedere en smokkelhandel te bestry en streeksamewerking te verbeter</a:t>
          </a:r>
          <a:endParaRPr lang="en-ZA" sz="1300" b="1" kern="1200" dirty="0">
            <a:solidFill>
              <a:schemeClr val="tx1"/>
            </a:solidFill>
          </a:endParaRPr>
        </a:p>
      </dsp:txBody>
      <dsp:txXfrm>
        <a:off x="6243123" y="2155788"/>
        <a:ext cx="2535117" cy="1521070"/>
      </dsp:txXfrm>
    </dsp:sp>
    <dsp:sp modelId="{6CC3562E-6F6A-4B51-AD03-4E6A7E7951B9}">
      <dsp:nvSpPr>
        <dsp:cNvPr id="0" name=""/>
        <dsp:cNvSpPr/>
      </dsp:nvSpPr>
      <dsp:spPr>
        <a:xfrm>
          <a:off x="2540052" y="4974751"/>
          <a:ext cx="552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2477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b="1" kern="1200">
            <a:solidFill>
              <a:schemeClr val="tx1"/>
            </a:solidFill>
          </a:endParaRPr>
        </a:p>
      </dsp:txBody>
      <dsp:txXfrm>
        <a:off x="2801713" y="5017556"/>
        <a:ext cx="29153" cy="5830"/>
      </dsp:txXfrm>
    </dsp:sp>
    <dsp:sp modelId="{EB00A788-7AD9-436C-8F49-F9508EE2DD04}">
      <dsp:nvSpPr>
        <dsp:cNvPr id="0" name=""/>
        <dsp:cNvSpPr/>
      </dsp:nvSpPr>
      <dsp:spPr>
        <a:xfrm>
          <a:off x="6734" y="4259936"/>
          <a:ext cx="2535117" cy="15210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b="1" kern="1200" dirty="0" smtClean="0">
              <a:solidFill>
                <a:schemeClr val="tx1"/>
              </a:solidFill>
            </a:rPr>
            <a:t>Vestig veiligheidsnetwerke, gemeenskapsopvoeding / bewustheid en mobiliseer die gemeenskap in misdaadvoorkomingsinisiatiewe</a:t>
          </a:r>
          <a:endParaRPr lang="en-ZA" sz="1300" b="1" kern="1200" dirty="0">
            <a:solidFill>
              <a:schemeClr val="tx1"/>
            </a:solidFill>
          </a:endParaRPr>
        </a:p>
      </dsp:txBody>
      <dsp:txXfrm>
        <a:off x="6734" y="4259936"/>
        <a:ext cx="2535117" cy="1521070"/>
      </dsp:txXfrm>
    </dsp:sp>
    <dsp:sp modelId="{FECC46B4-2203-4751-86DD-E197D6274D28}">
      <dsp:nvSpPr>
        <dsp:cNvPr id="0" name=""/>
        <dsp:cNvSpPr/>
      </dsp:nvSpPr>
      <dsp:spPr>
        <a:xfrm>
          <a:off x="5658246" y="4974751"/>
          <a:ext cx="552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2477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b="1" kern="1200">
            <a:solidFill>
              <a:schemeClr val="tx1"/>
            </a:solidFill>
          </a:endParaRPr>
        </a:p>
      </dsp:txBody>
      <dsp:txXfrm>
        <a:off x="5919908" y="5017556"/>
        <a:ext cx="29153" cy="5830"/>
      </dsp:txXfrm>
    </dsp:sp>
    <dsp:sp modelId="{C7D8F7A1-577E-49A7-A7D4-4A25BDD1B69B}">
      <dsp:nvSpPr>
        <dsp:cNvPr id="0" name=""/>
        <dsp:cNvSpPr/>
      </dsp:nvSpPr>
      <dsp:spPr>
        <a:xfrm>
          <a:off x="3124929" y="4259936"/>
          <a:ext cx="2535117" cy="15210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Betrek Regering en eksterne rolspelers / belanghebbendes in ‘n </a:t>
          </a:r>
          <a:r>
            <a:rPr lang="en-US" sz="1300" b="1" kern="1200" dirty="0" err="1" smtClean="0">
              <a:solidFill>
                <a:schemeClr val="tx1"/>
              </a:solidFill>
            </a:rPr>
            <a:t>geïntegreerde</a:t>
          </a:r>
          <a:r>
            <a:rPr lang="en-US" sz="1300" b="1" kern="1200" dirty="0" smtClean="0">
              <a:solidFill>
                <a:schemeClr val="tx1"/>
              </a:solidFill>
            </a:rPr>
            <a:t>, gesamentlike en gekoordineerde wyse</a:t>
          </a:r>
        </a:p>
      </dsp:txBody>
      <dsp:txXfrm>
        <a:off x="3124929" y="4259936"/>
        <a:ext cx="2535117" cy="1521070"/>
      </dsp:txXfrm>
    </dsp:sp>
    <dsp:sp modelId="{CB41DC47-2C08-4D6D-85D0-E17B8D963C02}">
      <dsp:nvSpPr>
        <dsp:cNvPr id="0" name=""/>
        <dsp:cNvSpPr/>
      </dsp:nvSpPr>
      <dsp:spPr>
        <a:xfrm>
          <a:off x="6243123" y="4259936"/>
          <a:ext cx="2535117" cy="15210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Versterk die beginsels van sektorpolisiëring </a:t>
          </a:r>
          <a:endParaRPr lang="en-ZA" sz="1300" b="1" kern="1200" dirty="0">
            <a:solidFill>
              <a:schemeClr val="tx1"/>
            </a:solidFill>
          </a:endParaRPr>
        </a:p>
      </dsp:txBody>
      <dsp:txXfrm>
        <a:off x="6243123" y="4259936"/>
        <a:ext cx="2535117" cy="1521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2D08-4637-47B6-BEC6-517FF22F83BB}" type="datetimeFigureOut">
              <a:rPr lang="en-ZA" smtClean="0"/>
              <a:t>2015/10/12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67E3-54CB-496C-B5BF-91A14C6584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962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2D08-4637-47B6-BEC6-517FF22F83BB}" type="datetimeFigureOut">
              <a:rPr lang="en-ZA" smtClean="0"/>
              <a:t>2015/10/12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67E3-54CB-496C-B5BF-91A14C6584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346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2D08-4637-47B6-BEC6-517FF22F83BB}" type="datetimeFigureOut">
              <a:rPr lang="en-ZA" smtClean="0"/>
              <a:t>2015/10/12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67E3-54CB-496C-B5BF-91A14C6584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09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2D08-4637-47B6-BEC6-517FF22F83BB}" type="datetimeFigureOut">
              <a:rPr lang="en-ZA" smtClean="0"/>
              <a:t>2015/10/12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67E3-54CB-496C-B5BF-91A14C6584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558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2D08-4637-47B6-BEC6-517FF22F83BB}" type="datetimeFigureOut">
              <a:rPr lang="en-ZA" smtClean="0"/>
              <a:t>2015/10/12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67E3-54CB-496C-B5BF-91A14C6584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577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2D08-4637-47B6-BEC6-517FF22F83BB}" type="datetimeFigureOut">
              <a:rPr lang="en-ZA" smtClean="0"/>
              <a:t>2015/10/12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67E3-54CB-496C-B5BF-91A14C6584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928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2D08-4637-47B6-BEC6-517FF22F83BB}" type="datetimeFigureOut">
              <a:rPr lang="en-ZA" smtClean="0"/>
              <a:t>2015/10/12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67E3-54CB-496C-B5BF-91A14C6584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359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2D08-4637-47B6-BEC6-517FF22F83BB}" type="datetimeFigureOut">
              <a:rPr lang="en-ZA" smtClean="0"/>
              <a:t>2015/10/12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67E3-54CB-496C-B5BF-91A14C6584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621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2D08-4637-47B6-BEC6-517FF22F83BB}" type="datetimeFigureOut">
              <a:rPr lang="en-ZA" smtClean="0"/>
              <a:t>2015/10/12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67E3-54CB-496C-B5BF-91A14C6584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348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2D08-4637-47B6-BEC6-517FF22F83BB}" type="datetimeFigureOut">
              <a:rPr lang="en-ZA" smtClean="0"/>
              <a:t>2015/10/12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67E3-54CB-496C-B5BF-91A14C6584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743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2D08-4637-47B6-BEC6-517FF22F83BB}" type="datetimeFigureOut">
              <a:rPr lang="en-ZA" smtClean="0"/>
              <a:t>2015/10/12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67E3-54CB-496C-B5BF-91A14C6584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03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12D08-4637-47B6-BEC6-517FF22F83BB}" type="datetimeFigureOut">
              <a:rPr lang="en-ZA" smtClean="0"/>
              <a:t>2015/10/12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C67E3-54CB-496C-B5BF-91A14C6584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289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2542" y="0"/>
            <a:ext cx="9155459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2286000" y="228601"/>
            <a:ext cx="6680200" cy="1470025"/>
          </a:xfrm>
        </p:spPr>
        <p:txBody>
          <a:bodyPr/>
          <a:lstStyle/>
          <a:p>
            <a:pPr eaLnBrk="1" hangingPunct="1"/>
            <a:r>
              <a:rPr lang="en-ZA" altLang="en-US" sz="4000" b="1" dirty="0" smtClean="0">
                <a:solidFill>
                  <a:srgbClr val="FF0000"/>
                </a:solidFill>
              </a:rPr>
              <a:t>LANDELIKE VEILIGHEID</a:t>
            </a:r>
            <a:r>
              <a:rPr lang="en-ZA" altLang="en-US" sz="4000" b="1" dirty="0">
                <a:solidFill>
                  <a:srgbClr val="FF0000"/>
                </a:solidFill>
              </a:rPr>
              <a:t/>
            </a:r>
            <a:br>
              <a:rPr lang="en-ZA" altLang="en-US" sz="4000" b="1" dirty="0">
                <a:solidFill>
                  <a:srgbClr val="FF0000"/>
                </a:solidFill>
              </a:rPr>
            </a:br>
            <a:r>
              <a:rPr lang="en-ZA" altLang="en-US" sz="4000" b="1" dirty="0" smtClean="0">
                <a:solidFill>
                  <a:srgbClr val="FF0000"/>
                </a:solidFill>
              </a:rPr>
              <a:t>Ladybrand</a:t>
            </a:r>
            <a:endParaRPr lang="en-ZA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08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altLang="en-US" b="1" dirty="0">
                <a:cs typeface="Arial" pitchFamily="34" charset="0"/>
              </a:rPr>
              <a:t>VOORKOMENDE MAATREËLS</a:t>
            </a:r>
            <a:r>
              <a:rPr lang="en-GB" altLang="en-US" dirty="0">
                <a:cs typeface="Arial" pitchFamily="34" charset="0"/>
              </a:rPr>
              <a:t/>
            </a:r>
            <a:br>
              <a:rPr lang="en-GB" altLang="en-US" dirty="0">
                <a:cs typeface="Arial" pitchFamily="34" charset="0"/>
              </a:rPr>
            </a:br>
            <a:r>
              <a:rPr lang="en-GB" altLang="en-US" dirty="0">
                <a:cs typeface="Arial" pitchFamily="34" charset="0"/>
              </a:rPr>
              <a:t>Fisies</a:t>
            </a:r>
            <a:endParaRPr lang="en-US" altLang="en-US" dirty="0"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7772400" cy="45720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GB" altLang="en-US">
                <a:cs typeface="Arial" pitchFamily="34" charset="0"/>
              </a:rPr>
              <a:t>Afstandbeheerde hekke / deure</a:t>
            </a:r>
          </a:p>
          <a:p>
            <a:pPr>
              <a:defRPr/>
            </a:pPr>
            <a:r>
              <a:rPr lang="en-GB" altLang="en-US">
                <a:cs typeface="Arial" pitchFamily="34" charset="0"/>
              </a:rPr>
              <a:t>Sluit implimente</a:t>
            </a:r>
          </a:p>
          <a:p>
            <a:pPr>
              <a:defRPr/>
            </a:pPr>
            <a:r>
              <a:rPr lang="en-GB" altLang="en-US">
                <a:cs typeface="Arial" pitchFamily="34" charset="0"/>
              </a:rPr>
              <a:t>Pas sleutelbeheer toe</a:t>
            </a:r>
          </a:p>
          <a:p>
            <a:pPr>
              <a:defRPr/>
            </a:pPr>
            <a:r>
              <a:rPr lang="en-GB" altLang="en-US">
                <a:cs typeface="Arial" pitchFamily="34" charset="0"/>
              </a:rPr>
              <a:t>Gereelde teikenskiet op plaas</a:t>
            </a:r>
          </a:p>
          <a:p>
            <a:pPr>
              <a:defRPr/>
            </a:pPr>
            <a:r>
              <a:rPr lang="en-GB" altLang="en-US">
                <a:cs typeface="Arial" pitchFamily="34" charset="0"/>
              </a:rPr>
              <a:t>Hou inspeksies op plaas</a:t>
            </a:r>
          </a:p>
          <a:p>
            <a:pPr>
              <a:defRPr/>
            </a:pPr>
            <a:r>
              <a:rPr lang="en-GB" altLang="en-US">
                <a:cs typeface="Arial" pitchFamily="34" charset="0"/>
              </a:rPr>
              <a:t>Opleiding van </a:t>
            </a:r>
            <a:r>
              <a:rPr lang="en-GB" altLang="en-US" u="sng">
                <a:cs typeface="Arial" pitchFamily="34" charset="0"/>
              </a:rPr>
              <a:t>alle</a:t>
            </a:r>
            <a:r>
              <a:rPr lang="en-GB" altLang="en-US">
                <a:cs typeface="Arial" pitchFamily="34" charset="0"/>
              </a:rPr>
              <a:t> lede op plaas</a:t>
            </a:r>
          </a:p>
          <a:p>
            <a:pPr>
              <a:defRPr/>
            </a:pPr>
            <a:r>
              <a:rPr lang="en-GB" altLang="en-US">
                <a:cs typeface="Arial" pitchFamily="34" charset="0"/>
              </a:rPr>
              <a:t>Skakel in by bestaande veiligheidsstrukture </a:t>
            </a:r>
          </a:p>
          <a:p>
            <a:pPr>
              <a:defRPr/>
            </a:pPr>
            <a:r>
              <a:rPr lang="en-GB" altLang="en-US">
                <a:cs typeface="Arial" pitchFamily="34" charset="0"/>
              </a:rPr>
              <a:t>Huisverharding</a:t>
            </a:r>
          </a:p>
          <a:p>
            <a:pPr>
              <a:defRPr/>
            </a:pPr>
            <a:r>
              <a:rPr lang="en-GB" altLang="en-US">
                <a:cs typeface="Arial" pitchFamily="34" charset="0"/>
              </a:rPr>
              <a:t>Let op na detail in die omgewing en rapporteer die ongewone.</a:t>
            </a:r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15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cs typeface="Arial" pitchFamily="34" charset="0"/>
              </a:rPr>
              <a:t>GEBEURLIKHEIDSPLANNE</a:t>
            </a:r>
            <a:br>
              <a:rPr lang="en-US" altLang="en-US" b="1" dirty="0">
                <a:cs typeface="Arial" pitchFamily="34" charset="0"/>
              </a:rPr>
            </a:br>
            <a:r>
              <a:rPr lang="en-US" altLang="en-US" b="1" dirty="0">
                <a:cs typeface="Arial" pitchFamily="34" charset="0"/>
              </a:rPr>
              <a:t>Tipes</a:t>
            </a:r>
            <a:r>
              <a:rPr lang="en-US" altLang="en-US" dirty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133601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•	</a:t>
            </a:r>
            <a:r>
              <a:rPr lang="en-US" altLang="en-US" dirty="0" err="1" smtClean="0">
                <a:cs typeface="Arial" panose="020B0604020202020204" pitchFamily="34" charset="0"/>
              </a:rPr>
              <a:t>Persoonlike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gebeurlikheidsplan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Plaas / </a:t>
            </a:r>
            <a:r>
              <a:rPr lang="en-US" altLang="en-US" dirty="0" err="1" smtClean="0">
                <a:cs typeface="Times New Roman" panose="02020603050405020304" pitchFamily="18" charset="0"/>
              </a:rPr>
              <a:t>Huishouding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gebeurlikheidsplan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Sektor </a:t>
            </a:r>
            <a:r>
              <a:rPr lang="en-US" altLang="en-US" dirty="0" err="1" smtClean="0">
                <a:cs typeface="Arial" panose="020B0604020202020204" pitchFamily="34" charset="0"/>
              </a:rPr>
              <a:t>gebeurlikheidsplan</a:t>
            </a:r>
            <a:r>
              <a:rPr lang="en-US" altLang="en-US" dirty="0" smtClean="0">
                <a:cs typeface="Times New Roman" panose="02020603050405020304" pitchFamily="18" charset="0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6856993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2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cs typeface="Arial" pitchFamily="34" charset="0"/>
              </a:rPr>
              <a:t>GEBEURLIKHEIDSPLANNE</a:t>
            </a:r>
            <a:br>
              <a:rPr lang="en-US" altLang="en-US" b="1" dirty="0">
                <a:cs typeface="Arial" pitchFamily="34" charset="0"/>
              </a:rPr>
            </a:br>
            <a:r>
              <a:rPr lang="en-US" altLang="en-US" b="1" dirty="0">
                <a:cs typeface="Arial" pitchFamily="34" charset="0"/>
              </a:rPr>
              <a:t>Vereistes</a:t>
            </a:r>
            <a:r>
              <a:rPr lang="en-US" altLang="en-US" dirty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600200"/>
            <a:ext cx="7772400" cy="44958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altLang="en-US" dirty="0">
                <a:cs typeface="Arial" pitchFamily="34" charset="0"/>
              </a:rPr>
              <a:t>•	</a:t>
            </a:r>
            <a:r>
              <a:rPr lang="en-US" altLang="en-US" dirty="0" err="1">
                <a:cs typeface="Arial" pitchFamily="34" charset="0"/>
              </a:rPr>
              <a:t>Goeie</a:t>
            </a:r>
            <a:r>
              <a:rPr lang="en-US" altLang="en-US" dirty="0">
                <a:cs typeface="Arial" pitchFamily="34" charset="0"/>
              </a:rPr>
              <a:t> </a:t>
            </a:r>
            <a:r>
              <a:rPr lang="en-US" altLang="en-US" dirty="0" err="1">
                <a:cs typeface="Arial" pitchFamily="34" charset="0"/>
              </a:rPr>
              <a:t>verbindings</a:t>
            </a:r>
            <a:endParaRPr lang="en-US" altLang="en-US" dirty="0">
              <a:cs typeface="Arial" pitchFamily="34" charset="0"/>
            </a:endParaRPr>
          </a:p>
          <a:p>
            <a:pPr>
              <a:defRPr/>
            </a:pPr>
            <a:r>
              <a:rPr lang="en-US" altLang="en-US" dirty="0" err="1">
                <a:cs typeface="Times New Roman" pitchFamily="18" charset="0"/>
              </a:rPr>
              <a:t>Kontakbesonderhede</a:t>
            </a:r>
            <a:endParaRPr lang="en-US" altLang="en-US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en-US" dirty="0" err="1">
                <a:cs typeface="Times New Roman" pitchFamily="18" charset="0"/>
              </a:rPr>
              <a:t>Maak</a:t>
            </a:r>
            <a:r>
              <a:rPr lang="en-US" altLang="en-US" dirty="0">
                <a:cs typeface="Times New Roman" pitchFamily="18" charset="0"/>
              </a:rPr>
              <a:t> van alarm</a:t>
            </a:r>
          </a:p>
          <a:p>
            <a:pPr>
              <a:defRPr/>
            </a:pPr>
            <a:r>
              <a:rPr lang="en-US" altLang="en-US" dirty="0" err="1">
                <a:cs typeface="Times New Roman" pitchFamily="18" charset="0"/>
              </a:rPr>
              <a:t>Sielkundige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voorbereiding</a:t>
            </a:r>
            <a:r>
              <a:rPr lang="en-US" altLang="en-US" dirty="0">
                <a:cs typeface="Times New Roman" pitchFamily="18" charset="0"/>
              </a:rPr>
              <a:t> om </a:t>
            </a:r>
            <a:r>
              <a:rPr lang="en-US" altLang="en-US" dirty="0" err="1">
                <a:cs typeface="Times New Roman" pitchFamily="18" charset="0"/>
              </a:rPr>
              <a:t>kalm</a:t>
            </a:r>
            <a:r>
              <a:rPr lang="en-US" altLang="en-US" dirty="0">
                <a:cs typeface="Times New Roman" pitchFamily="18" charset="0"/>
              </a:rPr>
              <a:t> op te tree</a:t>
            </a:r>
          </a:p>
          <a:p>
            <a:pPr>
              <a:defRPr/>
            </a:pPr>
            <a:r>
              <a:rPr lang="en-US" altLang="en-US" dirty="0" err="1">
                <a:cs typeface="Times New Roman" pitchFamily="18" charset="0"/>
              </a:rPr>
              <a:t>Persoonlike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paraatheid</a:t>
            </a:r>
            <a:endParaRPr lang="en-US" altLang="en-US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en-US" dirty="0" err="1">
                <a:cs typeface="Times New Roman" pitchFamily="18" charset="0"/>
              </a:rPr>
              <a:t>Gereelde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inoefening</a:t>
            </a:r>
            <a:endParaRPr lang="en-US" altLang="en-US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en-US" dirty="0" err="1">
                <a:cs typeface="Times New Roman" pitchFamily="18" charset="0"/>
              </a:rPr>
              <a:t>Kort</a:t>
            </a:r>
            <a:r>
              <a:rPr lang="en-US" altLang="en-US" dirty="0">
                <a:cs typeface="Times New Roman" pitchFamily="18" charset="0"/>
              </a:rPr>
              <a:t> en </a:t>
            </a:r>
            <a:r>
              <a:rPr lang="en-US" altLang="en-US" dirty="0" err="1">
                <a:cs typeface="Times New Roman" pitchFamily="18" charset="0"/>
              </a:rPr>
              <a:t>kragtig</a:t>
            </a:r>
            <a:endParaRPr lang="en-US" altLang="en-US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en-US" dirty="0">
                <a:cs typeface="Times New Roman" pitchFamily="18" charset="0"/>
              </a:rPr>
              <a:t>Deeglike waardering</a:t>
            </a:r>
          </a:p>
          <a:p>
            <a:pPr>
              <a:defRPr/>
            </a:pPr>
            <a:endParaRPr lang="en-US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866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9906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cs typeface="Arial" pitchFamily="34" charset="0"/>
              </a:rPr>
              <a:t>GEBEURLIKHEIDSPLANNE</a:t>
            </a:r>
            <a:br>
              <a:rPr lang="en-US" altLang="en-US" b="1" dirty="0">
                <a:cs typeface="Arial" pitchFamily="34" charset="0"/>
              </a:rPr>
            </a:br>
            <a:r>
              <a:rPr lang="en-US" altLang="en-US" dirty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219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•	Dit is die </a:t>
            </a:r>
            <a:r>
              <a:rPr lang="en-US" altLang="en-US" dirty="0" err="1" smtClean="0">
                <a:cs typeface="Arial" panose="020B0604020202020204" pitchFamily="34" charset="0"/>
              </a:rPr>
              <a:t>optrede</a:t>
            </a:r>
            <a:r>
              <a:rPr lang="en-US" altLang="en-US" dirty="0" smtClean="0">
                <a:cs typeface="Arial" panose="020B0604020202020204" pitchFamily="34" charset="0"/>
              </a:rPr>
              <a:t> wat </a:t>
            </a:r>
            <a:r>
              <a:rPr lang="en-US" altLang="en-US" dirty="0" err="1" smtClean="0">
                <a:cs typeface="Arial" panose="020B0604020202020204" pitchFamily="34" charset="0"/>
              </a:rPr>
              <a:t>gevolg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sal</a:t>
            </a:r>
            <a:r>
              <a:rPr lang="en-US" altLang="en-US" dirty="0" smtClean="0">
                <a:cs typeface="Arial" panose="020B0604020202020204" pitchFamily="34" charset="0"/>
              </a:rPr>
              <a:t> word </a:t>
            </a:r>
            <a:r>
              <a:rPr lang="en-US" altLang="en-US" dirty="0" err="1" smtClean="0">
                <a:cs typeface="Arial" panose="020B0604020202020204" pitchFamily="34" charset="0"/>
              </a:rPr>
              <a:t>tydens</a:t>
            </a:r>
            <a:r>
              <a:rPr lang="en-US" altLang="en-US" dirty="0" smtClean="0">
                <a:cs typeface="Arial" panose="020B0604020202020204" pitchFamily="34" charset="0"/>
              </a:rPr>
              <a:t> enige situasie wat kan </a:t>
            </a:r>
            <a:r>
              <a:rPr lang="en-US" altLang="en-US" dirty="0" err="1" smtClean="0">
                <a:cs typeface="Arial" panose="020B0604020202020204" pitchFamily="34" charset="0"/>
              </a:rPr>
              <a:t>ontstaan</a:t>
            </a:r>
            <a:r>
              <a:rPr lang="en-US" altLang="en-US" dirty="0" smtClean="0"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Dit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sal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insluit</a:t>
            </a:r>
            <a:r>
              <a:rPr lang="en-US" altLang="en-US" dirty="0" smtClean="0">
                <a:cs typeface="Times New Roman" panose="02020603050405020304" pitchFamily="18" charset="0"/>
              </a:rPr>
              <a:t> alle </a:t>
            </a:r>
            <a:r>
              <a:rPr lang="en-US" altLang="en-US" dirty="0" err="1" smtClean="0">
                <a:cs typeface="Times New Roman" panose="02020603050405020304" pitchFamily="18" charset="0"/>
              </a:rPr>
              <a:t>optredes</a:t>
            </a:r>
            <a:r>
              <a:rPr lang="en-US" altLang="en-US" dirty="0" smtClean="0">
                <a:cs typeface="Times New Roman" panose="02020603050405020304" pitchFamily="18" charset="0"/>
              </a:rPr>
              <a:t> </a:t>
            </a:r>
            <a:r>
              <a:rPr lang="en-US" altLang="en-US" dirty="0" err="1" smtClean="0">
                <a:cs typeface="Times New Roman" panose="02020603050405020304" pitchFamily="18" charset="0"/>
              </a:rPr>
              <a:t>sowel</a:t>
            </a:r>
            <a:r>
              <a:rPr lang="en-US" altLang="en-US" dirty="0" smtClean="0">
                <a:cs typeface="Times New Roman" panose="02020603050405020304" pitchFamily="18" charset="0"/>
              </a:rPr>
              <a:t> as hulpbronne tot </a:t>
            </a:r>
            <a:r>
              <a:rPr lang="en-US" altLang="en-US" dirty="0" err="1" smtClean="0">
                <a:cs typeface="Times New Roman" panose="02020603050405020304" pitchFamily="18" charset="0"/>
              </a:rPr>
              <a:t>beskikking</a:t>
            </a:r>
            <a:r>
              <a:rPr lang="en-US" altLang="en-US" dirty="0" smtClean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Elke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senario</a:t>
            </a:r>
            <a:r>
              <a:rPr lang="en-US" altLang="en-US" dirty="0" smtClean="0">
                <a:cs typeface="Times New Roman" panose="02020603050405020304" pitchFamily="18" charset="0"/>
              </a:rPr>
              <a:t> of situasie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sal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verskillende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optredes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vereis</a:t>
            </a:r>
            <a:r>
              <a:rPr lang="en-US" altLang="en-US" dirty="0" smtClean="0">
                <a:cs typeface="Times New Roman" panose="02020603050405020304" pitchFamily="18" charset="0"/>
              </a:rPr>
              <a:t>/</a:t>
            </a:r>
            <a:r>
              <a:rPr lang="en-US" altLang="en-US" dirty="0" err="1" smtClean="0">
                <a:cs typeface="Times New Roman" panose="02020603050405020304" pitchFamily="18" charset="0"/>
              </a:rPr>
              <a:t>verlang</a:t>
            </a:r>
            <a:r>
              <a:rPr lang="en-US" altLang="en-US" dirty="0" smtClean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Geen </a:t>
            </a:r>
            <a:r>
              <a:rPr lang="en-US" altLang="en-US" dirty="0" err="1" smtClean="0">
                <a:cs typeface="Times New Roman" panose="02020603050405020304" pitchFamily="18" charset="0"/>
              </a:rPr>
              <a:t>regiede</a:t>
            </a:r>
            <a:r>
              <a:rPr lang="en-US" altLang="en-US" dirty="0" smtClean="0">
                <a:cs typeface="Times New Roman" panose="02020603050405020304" pitchFamily="18" charset="0"/>
              </a:rPr>
              <a:t> plan / </a:t>
            </a:r>
            <a:r>
              <a:rPr lang="en-US" altLang="en-US" dirty="0" err="1" smtClean="0">
                <a:cs typeface="Times New Roman" panose="02020603050405020304" pitchFamily="18" charset="0"/>
              </a:rPr>
              <a:t>riglyn</a:t>
            </a:r>
            <a:r>
              <a:rPr lang="en-US" altLang="en-US" dirty="0" smtClean="0">
                <a:cs typeface="Times New Roman" panose="02020603050405020304" pitchFamily="18" charset="0"/>
              </a:rPr>
              <a:t> kan </a:t>
            </a:r>
            <a:r>
              <a:rPr lang="en-US" altLang="en-US" dirty="0" err="1" smtClean="0">
                <a:cs typeface="Times New Roman" panose="02020603050405020304" pitchFamily="18" charset="0"/>
              </a:rPr>
              <a:t>voorgehou</a:t>
            </a:r>
            <a:r>
              <a:rPr lang="en-US" altLang="en-US" dirty="0" smtClean="0">
                <a:cs typeface="Times New Roman" panose="02020603050405020304" pitchFamily="18" charset="0"/>
              </a:rPr>
              <a:t> word nie.  Elke plan moet </a:t>
            </a:r>
            <a:r>
              <a:rPr lang="en-US" altLang="en-US" dirty="0" err="1" smtClean="0">
                <a:cs typeface="Times New Roman" panose="02020603050405020304" pitchFamily="18" charset="0"/>
              </a:rPr>
              <a:t>volgens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plaaslike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omstandighede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opgestel</a:t>
            </a:r>
            <a:r>
              <a:rPr lang="en-US" altLang="en-US" dirty="0" smtClean="0">
                <a:cs typeface="Times New Roman" panose="02020603050405020304" pitchFamily="18" charset="0"/>
              </a:rPr>
              <a:t> word.</a:t>
            </a:r>
          </a:p>
        </p:txBody>
      </p:sp>
    </p:spTree>
    <p:extLst>
      <p:ext uri="{BB962C8B-B14F-4D97-AF65-F5344CB8AC3E}">
        <p14:creationId xmlns:p14="http://schemas.microsoft.com/office/powerpoint/2010/main" val="11565383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9906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cs typeface="Arial" pitchFamily="34" charset="0"/>
              </a:rPr>
              <a:t>GEBEURLIKHEIDSPLANNE</a:t>
            </a:r>
            <a:br>
              <a:rPr lang="en-US" altLang="en-US" b="1" dirty="0">
                <a:cs typeface="Arial" pitchFamily="34" charset="0"/>
              </a:rPr>
            </a:br>
            <a:r>
              <a:rPr lang="en-US" altLang="en-US" dirty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219200"/>
            <a:ext cx="7924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•	Die </a:t>
            </a:r>
            <a:r>
              <a:rPr lang="en-US" altLang="en-US" dirty="0" err="1" smtClean="0">
                <a:cs typeface="Arial" panose="020B0604020202020204" pitchFamily="34" charset="0"/>
              </a:rPr>
              <a:t>plaaslike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omstandighede</a:t>
            </a:r>
            <a:r>
              <a:rPr lang="en-US" altLang="en-US" dirty="0" smtClean="0">
                <a:cs typeface="Arial" panose="020B0604020202020204" pitchFamily="34" charset="0"/>
              </a:rPr>
              <a:t> word in </a:t>
            </a:r>
            <a:r>
              <a:rPr lang="en-US" altLang="en-US" dirty="0" err="1" smtClean="0">
                <a:cs typeface="Arial" panose="020B0604020202020204" pitchFamily="34" charset="0"/>
              </a:rPr>
              <a:t>aanmerking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geneem</a:t>
            </a:r>
            <a:r>
              <a:rPr lang="en-US" altLang="en-US" dirty="0" smtClean="0">
                <a:cs typeface="Arial" panose="020B0604020202020204" pitchFamily="34" charset="0"/>
              </a:rPr>
              <a:t> na </a:t>
            </a:r>
            <a:r>
              <a:rPr lang="en-US" altLang="en-US" dirty="0" err="1" smtClean="0">
                <a:cs typeface="Arial" panose="020B0604020202020204" pitchFamily="34" charset="0"/>
              </a:rPr>
              <a:t>gelang</a:t>
            </a:r>
            <a:r>
              <a:rPr lang="en-US" altLang="en-US" dirty="0" smtClean="0">
                <a:cs typeface="Arial" panose="020B0604020202020204" pitchFamily="34" charset="0"/>
              </a:rPr>
              <a:t> van ‘n waardering.(SWOT </a:t>
            </a:r>
            <a:r>
              <a:rPr lang="en-US" altLang="en-US" dirty="0" err="1" smtClean="0">
                <a:cs typeface="Arial" panose="020B0604020202020204" pitchFamily="34" charset="0"/>
              </a:rPr>
              <a:t>analiese</a:t>
            </a:r>
            <a:r>
              <a:rPr lang="en-US" altLang="en-US" dirty="0" smtClean="0"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Alle </a:t>
            </a:r>
            <a:r>
              <a:rPr lang="en-US" altLang="en-US" dirty="0" err="1" smtClean="0">
                <a:cs typeface="Times New Roman" panose="02020603050405020304" pitchFamily="18" charset="0"/>
              </a:rPr>
              <a:t>aspekte</a:t>
            </a:r>
            <a:r>
              <a:rPr lang="en-US" altLang="en-US" dirty="0" smtClean="0">
                <a:cs typeface="Times New Roman" panose="02020603050405020304" pitchFamily="18" charset="0"/>
              </a:rPr>
              <a:t> wat ‘n </a:t>
            </a:r>
            <a:r>
              <a:rPr lang="en-US" altLang="en-US" dirty="0" err="1" smtClean="0">
                <a:cs typeface="Times New Roman" panose="02020603050405020304" pitchFamily="18" charset="0"/>
              </a:rPr>
              <a:t>bydra</a:t>
            </a:r>
            <a:r>
              <a:rPr lang="en-US" altLang="en-US" dirty="0" smtClean="0">
                <a:cs typeface="Times New Roman" panose="02020603050405020304" pitchFamily="18" charset="0"/>
              </a:rPr>
              <a:t> kan lewer tot die </a:t>
            </a:r>
            <a:r>
              <a:rPr lang="en-US" altLang="en-US" dirty="0" err="1" smtClean="0">
                <a:cs typeface="Times New Roman" panose="02020603050405020304" pitchFamily="18" charset="0"/>
              </a:rPr>
              <a:t>beveiliging</a:t>
            </a:r>
            <a:r>
              <a:rPr lang="en-US" altLang="en-US" dirty="0" smtClean="0">
                <a:cs typeface="Times New Roman" panose="02020603050405020304" pitchFamily="18" charset="0"/>
              </a:rPr>
              <a:t> / beskerming van </a:t>
            </a:r>
            <a:r>
              <a:rPr lang="en-US" altLang="en-US" dirty="0" err="1" smtClean="0">
                <a:cs typeface="Times New Roman" panose="02020603050405020304" pitchFamily="18" charset="0"/>
              </a:rPr>
              <a:t>lewens</a:t>
            </a:r>
            <a:r>
              <a:rPr lang="en-US" altLang="en-US" dirty="0" smtClean="0">
                <a:cs typeface="Times New Roman" panose="02020603050405020304" pitchFamily="18" charset="0"/>
              </a:rPr>
              <a:t> en / of </a:t>
            </a:r>
            <a:r>
              <a:rPr lang="en-US" altLang="en-US" dirty="0" err="1" smtClean="0">
                <a:cs typeface="Times New Roman" panose="02020603050405020304" pitchFamily="18" charset="0"/>
              </a:rPr>
              <a:t>eiendom</a:t>
            </a:r>
            <a:r>
              <a:rPr lang="en-US" altLang="en-US" dirty="0" smtClean="0">
                <a:cs typeface="Times New Roman" panose="02020603050405020304" pitchFamily="18" charset="0"/>
              </a:rPr>
              <a:t> moet in </a:t>
            </a:r>
            <a:r>
              <a:rPr lang="en-US" altLang="en-US" dirty="0" err="1" smtClean="0">
                <a:cs typeface="Times New Roman" panose="02020603050405020304" pitchFamily="18" charset="0"/>
              </a:rPr>
              <a:t>aanmerking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geneem</a:t>
            </a:r>
            <a:r>
              <a:rPr lang="en-US" altLang="en-US" dirty="0" smtClean="0">
                <a:cs typeface="Times New Roman" panose="02020603050405020304" pitchFamily="18" charset="0"/>
              </a:rPr>
              <a:t> word.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Times New Roman" panose="02020603050405020304" pitchFamily="18" charset="0"/>
              </a:rPr>
              <a:t>Hierdie</a:t>
            </a:r>
            <a:r>
              <a:rPr lang="en-US" altLang="en-US" dirty="0" smtClean="0">
                <a:cs typeface="Times New Roman" panose="02020603050405020304" pitchFamily="18" charset="0"/>
              </a:rPr>
              <a:t> info moet </a:t>
            </a:r>
            <a:r>
              <a:rPr lang="en-US" altLang="en-US" dirty="0" err="1" smtClean="0">
                <a:cs typeface="Times New Roman" panose="02020603050405020304" pitchFamily="18" charset="0"/>
              </a:rPr>
              <a:t>gemeet</a:t>
            </a:r>
            <a:r>
              <a:rPr lang="en-US" altLang="en-US" dirty="0" smtClean="0">
                <a:cs typeface="Times New Roman" panose="02020603050405020304" pitchFamily="18" charset="0"/>
              </a:rPr>
              <a:t> word aan die </a:t>
            </a:r>
            <a:r>
              <a:rPr lang="en-US" altLang="en-US" dirty="0" err="1" smtClean="0">
                <a:cs typeface="Times New Roman" panose="02020603050405020304" pitchFamily="18" charset="0"/>
              </a:rPr>
              <a:t>voor</a:t>
            </a:r>
            <a:r>
              <a:rPr lang="en-US" altLang="en-US" dirty="0" smtClean="0">
                <a:cs typeface="Times New Roman" panose="02020603050405020304" pitchFamily="18" charset="0"/>
              </a:rPr>
              <a:t> - en </a:t>
            </a:r>
            <a:r>
              <a:rPr lang="en-US" altLang="en-US" dirty="0" err="1" smtClean="0">
                <a:cs typeface="Times New Roman" panose="02020603050405020304" pitchFamily="18" charset="0"/>
              </a:rPr>
              <a:t>nadele</a:t>
            </a:r>
            <a:r>
              <a:rPr lang="en-US" altLang="en-US" dirty="0" smtClean="0">
                <a:cs typeface="Times New Roman" panose="02020603050405020304" pitchFamily="18" charset="0"/>
              </a:rPr>
              <a:t> wat </a:t>
            </a:r>
            <a:r>
              <a:rPr lang="en-US" altLang="en-US" dirty="0" err="1" smtClean="0">
                <a:cs typeface="Times New Roman" panose="02020603050405020304" pitchFamily="18" charset="0"/>
              </a:rPr>
              <a:t>dit</a:t>
            </a:r>
            <a:r>
              <a:rPr lang="en-US" altLang="en-US" dirty="0" smtClean="0">
                <a:cs typeface="Times New Roman" panose="02020603050405020304" pitchFamily="18" charset="0"/>
              </a:rPr>
              <a:t> vir </a:t>
            </a:r>
            <a:r>
              <a:rPr lang="en-US" altLang="en-US" dirty="0" err="1" smtClean="0">
                <a:cs typeface="Times New Roman" panose="02020603050405020304" pitchFamily="18" charset="0"/>
              </a:rPr>
              <a:t>beide</a:t>
            </a:r>
            <a:r>
              <a:rPr lang="en-US" altLang="en-US" dirty="0" smtClean="0">
                <a:cs typeface="Times New Roman" panose="02020603050405020304" pitchFamily="18" charset="0"/>
              </a:rPr>
              <a:t> die </a:t>
            </a:r>
            <a:r>
              <a:rPr lang="en-US" altLang="en-US" dirty="0" err="1" smtClean="0">
                <a:cs typeface="Times New Roman" panose="02020603050405020304" pitchFamily="18" charset="0"/>
              </a:rPr>
              <a:t>verdediger</a:t>
            </a:r>
            <a:r>
              <a:rPr lang="en-US" altLang="en-US" dirty="0" smtClean="0">
                <a:cs typeface="Times New Roman" panose="02020603050405020304" pitchFamily="18" charset="0"/>
              </a:rPr>
              <a:t> en </a:t>
            </a:r>
            <a:r>
              <a:rPr lang="en-US" altLang="en-US" dirty="0" err="1" smtClean="0">
                <a:cs typeface="Times New Roman" panose="02020603050405020304" pitchFamily="18" charset="0"/>
              </a:rPr>
              <a:t>aanvaller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sal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inhou</a:t>
            </a:r>
            <a:r>
              <a:rPr lang="en-US" altLang="en-US" dirty="0" smtClean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18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9906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cs typeface="Arial" pitchFamily="34" charset="0"/>
              </a:rPr>
              <a:t>GEBEURLIKHEIDSPLANNE</a:t>
            </a:r>
            <a:br>
              <a:rPr lang="en-US" altLang="en-US" b="1" dirty="0">
                <a:cs typeface="Arial" pitchFamily="34" charset="0"/>
              </a:rPr>
            </a:br>
            <a:r>
              <a:rPr lang="en-US" altLang="en-US" dirty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219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•	</a:t>
            </a:r>
            <a:r>
              <a:rPr lang="en-US" altLang="en-US" dirty="0" err="1" smtClean="0">
                <a:cs typeface="Arial" panose="020B0604020202020204" pitchFamily="34" charset="0"/>
              </a:rPr>
              <a:t>Hierdie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voor</a:t>
            </a:r>
            <a:r>
              <a:rPr lang="en-US" altLang="en-US" dirty="0" smtClean="0">
                <a:cs typeface="Arial" panose="020B0604020202020204" pitchFamily="34" charset="0"/>
              </a:rPr>
              <a:t> - en </a:t>
            </a:r>
            <a:r>
              <a:rPr lang="en-US" altLang="en-US" dirty="0" err="1" smtClean="0">
                <a:cs typeface="Arial" panose="020B0604020202020204" pitchFamily="34" charset="0"/>
              </a:rPr>
              <a:t>nadele</a:t>
            </a:r>
            <a:r>
              <a:rPr lang="en-US" altLang="en-US" dirty="0" smtClean="0">
                <a:cs typeface="Arial" panose="020B0604020202020204" pitchFamily="34" charset="0"/>
              </a:rPr>
              <a:t> kan </a:t>
            </a:r>
            <a:r>
              <a:rPr lang="en-US" altLang="en-US" dirty="0" err="1" smtClean="0">
                <a:cs typeface="Arial" panose="020B0604020202020204" pitchFamily="34" charset="0"/>
              </a:rPr>
              <a:t>onbewustelik</a:t>
            </a:r>
            <a:r>
              <a:rPr lang="en-US" altLang="en-US" dirty="0" smtClean="0">
                <a:cs typeface="Arial" panose="020B0604020202020204" pitchFamily="34" charset="0"/>
              </a:rPr>
              <a:t> of </a:t>
            </a:r>
            <a:r>
              <a:rPr lang="en-US" altLang="en-US" dirty="0" err="1" smtClean="0">
                <a:cs typeface="Arial" panose="020B0604020202020204" pitchFamily="34" charset="0"/>
              </a:rPr>
              <a:t>doelmatig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waargeneem</a:t>
            </a:r>
            <a:r>
              <a:rPr lang="en-US" altLang="en-US" dirty="0" smtClean="0">
                <a:cs typeface="Arial" panose="020B0604020202020204" pitchFamily="34" charset="0"/>
              </a:rPr>
              <a:t> word.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Die </a:t>
            </a:r>
            <a:r>
              <a:rPr lang="en-US" altLang="en-US" dirty="0" err="1" smtClean="0">
                <a:cs typeface="Times New Roman" panose="02020603050405020304" pitchFamily="18" charset="0"/>
              </a:rPr>
              <a:t>resultaat</a:t>
            </a:r>
            <a:r>
              <a:rPr lang="en-US" altLang="en-US" dirty="0" smtClean="0">
                <a:cs typeface="Times New Roman" panose="02020603050405020304" pitchFamily="18" charset="0"/>
              </a:rPr>
              <a:t> is ‘n plan wat </a:t>
            </a:r>
            <a:r>
              <a:rPr lang="en-US" altLang="en-US" dirty="0" err="1" smtClean="0">
                <a:cs typeface="Times New Roman" panose="02020603050405020304" pitchFamily="18" charset="0"/>
              </a:rPr>
              <a:t>almal</a:t>
            </a:r>
            <a:r>
              <a:rPr lang="en-US" altLang="en-US" dirty="0" smtClean="0">
                <a:cs typeface="Times New Roman" panose="02020603050405020304" pitchFamily="18" charset="0"/>
              </a:rPr>
              <a:t> ken en wat </a:t>
            </a:r>
            <a:r>
              <a:rPr lang="en-US" altLang="en-US" dirty="0" err="1" smtClean="0">
                <a:cs typeface="Times New Roman" panose="02020603050405020304" pitchFamily="18" charset="0"/>
              </a:rPr>
              <a:t>uitvoerbaar</a:t>
            </a:r>
            <a:r>
              <a:rPr lang="en-US" altLang="en-US" dirty="0" smtClean="0">
                <a:cs typeface="Times New Roman" panose="02020603050405020304" pitchFamily="18" charset="0"/>
              </a:rPr>
              <a:t> is.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Dit </a:t>
            </a:r>
            <a:r>
              <a:rPr lang="en-US" altLang="en-US" dirty="0" err="1" smtClean="0">
                <a:cs typeface="Times New Roman" panose="02020603050405020304" pitchFamily="18" charset="0"/>
              </a:rPr>
              <a:t>hoef</a:t>
            </a:r>
            <a:r>
              <a:rPr lang="en-US" altLang="en-US" dirty="0" smtClean="0">
                <a:cs typeface="Times New Roman" panose="02020603050405020304" pitchFamily="18" charset="0"/>
              </a:rPr>
              <a:t> nie </a:t>
            </a:r>
            <a:r>
              <a:rPr lang="en-US" altLang="en-US" dirty="0" err="1" smtClean="0">
                <a:cs typeface="Times New Roman" panose="02020603050405020304" pitchFamily="18" charset="0"/>
              </a:rPr>
              <a:t>uitgerekte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dokument</a:t>
            </a:r>
            <a:r>
              <a:rPr lang="en-US" altLang="en-US" dirty="0" smtClean="0">
                <a:cs typeface="Times New Roman" panose="02020603050405020304" pitchFamily="18" charset="0"/>
              </a:rPr>
              <a:t> te wees nie.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Dit kan ‘n plan van </a:t>
            </a:r>
            <a:r>
              <a:rPr lang="en-US" altLang="en-US" dirty="0" err="1" smtClean="0">
                <a:cs typeface="Times New Roman" panose="02020603050405020304" pitchFamily="18" charset="0"/>
              </a:rPr>
              <a:t>aksie</a:t>
            </a:r>
            <a:r>
              <a:rPr lang="en-US" altLang="en-US" dirty="0" smtClean="0">
                <a:cs typeface="Times New Roman" panose="02020603050405020304" pitchFamily="18" charset="0"/>
              </a:rPr>
              <a:t> wees wat u in u kop het en </a:t>
            </a:r>
            <a:r>
              <a:rPr lang="en-US" altLang="en-US" dirty="0" err="1" smtClean="0">
                <a:cs typeface="Times New Roman" panose="02020603050405020304" pitchFamily="18" charset="0"/>
              </a:rPr>
              <a:t>gereeld</a:t>
            </a:r>
            <a:r>
              <a:rPr lang="en-US" altLang="en-US" dirty="0" smtClean="0">
                <a:cs typeface="Times New Roman" panose="02020603050405020304" pitchFamily="18" charset="0"/>
              </a:rPr>
              <a:t> deur u </a:t>
            </a:r>
            <a:r>
              <a:rPr lang="en-US" altLang="en-US" dirty="0" err="1" smtClean="0">
                <a:cs typeface="Times New Roman" panose="02020603050405020304" pitchFamily="18" charset="0"/>
              </a:rPr>
              <a:t>gedagtes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laat</a:t>
            </a:r>
            <a:r>
              <a:rPr lang="en-US" altLang="en-US" dirty="0" smtClean="0">
                <a:cs typeface="Times New Roman" panose="02020603050405020304" pitchFamily="18" charset="0"/>
              </a:rPr>
              <a:t> werk. </a:t>
            </a:r>
          </a:p>
        </p:txBody>
      </p:sp>
    </p:spTree>
    <p:extLst>
      <p:ext uri="{BB962C8B-B14F-4D97-AF65-F5344CB8AC3E}">
        <p14:creationId xmlns:p14="http://schemas.microsoft.com/office/powerpoint/2010/main" val="19486146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cs typeface="Arial" pitchFamily="34" charset="0"/>
              </a:rPr>
              <a:t>GEBEURLIKHEIDSPLANNE</a:t>
            </a:r>
            <a:br>
              <a:rPr lang="en-US" altLang="en-US" b="1" dirty="0">
                <a:cs typeface="Arial" pitchFamily="34" charset="0"/>
              </a:rPr>
            </a:br>
            <a:r>
              <a:rPr lang="en-US" altLang="en-US" dirty="0">
                <a:cs typeface="Arial" pitchFamily="34" charset="0"/>
              </a:rPr>
              <a:t>Waardering - </a:t>
            </a:r>
            <a:r>
              <a:rPr lang="en-US" altLang="en-US" dirty="0" err="1">
                <a:cs typeface="Arial" pitchFamily="34" charset="0"/>
              </a:rPr>
              <a:t>Terrein</a:t>
            </a:r>
            <a:r>
              <a:rPr lang="en-US" altLang="en-US" dirty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6002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•	</a:t>
            </a:r>
            <a:r>
              <a:rPr lang="en-US" altLang="en-US" dirty="0" err="1" smtClean="0">
                <a:cs typeface="Arial" panose="020B0604020202020204" pitchFamily="34" charset="0"/>
              </a:rPr>
              <a:t>Topografie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Arial" panose="020B0604020202020204" pitchFamily="34" charset="0"/>
              </a:rPr>
              <a:t>Hidrografie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Arial" panose="020B0604020202020204" pitchFamily="34" charset="0"/>
              </a:rPr>
              <a:t>Plantegroei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Arial" panose="020B0604020202020204" pitchFamily="34" charset="0"/>
              </a:rPr>
              <a:t>Klimaat</a:t>
            </a:r>
            <a:r>
              <a:rPr lang="en-US" altLang="en-US" dirty="0" smtClean="0">
                <a:cs typeface="Arial" panose="020B0604020202020204" pitchFamily="34" charset="0"/>
              </a:rPr>
              <a:t> en </a:t>
            </a:r>
            <a:r>
              <a:rPr lang="en-US" altLang="en-US" dirty="0" err="1" smtClean="0">
                <a:cs typeface="Arial" panose="020B0604020202020204" pitchFamily="34" charset="0"/>
              </a:rPr>
              <a:t>weer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Arial" panose="020B0604020202020204" pitchFamily="34" charset="0"/>
              </a:rPr>
              <a:t>Infrastruktuur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Arial" panose="020B0604020202020204" pitchFamily="34" charset="0"/>
              </a:rPr>
              <a:t>Belangrike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installasies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Ander </a:t>
            </a:r>
            <a:r>
              <a:rPr lang="en-US" altLang="en-US" dirty="0" err="1" smtClean="0">
                <a:cs typeface="Arial" panose="020B0604020202020204" pitchFamily="34" charset="0"/>
              </a:rPr>
              <a:t>belangrike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geboue</a:t>
            </a:r>
            <a:r>
              <a:rPr lang="en-US" altLang="en-US" dirty="0" smtClean="0">
                <a:cs typeface="Arial" panose="020B0604020202020204" pitchFamily="34" charset="0"/>
              </a:rPr>
              <a:t>/</a:t>
            </a:r>
            <a:r>
              <a:rPr lang="en-US" altLang="en-US" dirty="0" err="1" smtClean="0">
                <a:cs typeface="Arial" panose="020B0604020202020204" pitchFamily="34" charset="0"/>
              </a:rPr>
              <a:t>instansies</a:t>
            </a:r>
            <a:endParaRPr lang="en-US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243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cs typeface="Arial" pitchFamily="34" charset="0"/>
              </a:rPr>
              <a:t>GEBEURLIKHEIDSPLANNE</a:t>
            </a:r>
            <a:br>
              <a:rPr lang="en-US" altLang="en-US" b="1" dirty="0">
                <a:cs typeface="Arial" pitchFamily="34" charset="0"/>
              </a:rPr>
            </a:br>
            <a:r>
              <a:rPr lang="en-US" altLang="en-US" dirty="0">
                <a:cs typeface="Arial" pitchFamily="34" charset="0"/>
              </a:rPr>
              <a:t>Waardering - Bedreiging</a:t>
            </a:r>
            <a:r>
              <a:rPr lang="en-US" altLang="en-US" dirty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6002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•	Misdaad </a:t>
            </a:r>
            <a:r>
              <a:rPr lang="en-US" altLang="en-US" dirty="0" err="1" smtClean="0">
                <a:cs typeface="Arial" panose="020B0604020202020204" pitchFamily="34" charset="0"/>
              </a:rPr>
              <a:t>tendense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Arial" panose="020B0604020202020204" pitchFamily="34" charset="0"/>
              </a:rPr>
              <a:t>Geteikende</a:t>
            </a:r>
            <a:r>
              <a:rPr lang="en-US" altLang="en-US" dirty="0" smtClean="0">
                <a:cs typeface="Arial" panose="020B0604020202020204" pitchFamily="34" charset="0"/>
              </a:rPr>
              <a:t> areas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Arial" panose="020B0604020202020204" pitchFamily="34" charset="0"/>
              </a:rPr>
              <a:t>Kriminele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groeperinge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Arial" panose="020B0604020202020204" pitchFamily="34" charset="0"/>
              </a:rPr>
              <a:t>Taktiek</a:t>
            </a:r>
            <a:r>
              <a:rPr lang="en-US" altLang="en-US" dirty="0" smtClean="0">
                <a:cs typeface="Arial" panose="020B0604020202020204" pitchFamily="34" charset="0"/>
              </a:rPr>
              <a:t> in gebruik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Arial" panose="020B0604020202020204" pitchFamily="34" charset="0"/>
              </a:rPr>
              <a:t>Wapens</a:t>
            </a:r>
            <a:r>
              <a:rPr lang="en-US" altLang="en-US" dirty="0" smtClean="0">
                <a:cs typeface="Arial" panose="020B0604020202020204" pitchFamily="34" charset="0"/>
              </a:rPr>
              <a:t> in </a:t>
            </a:r>
            <a:r>
              <a:rPr lang="en-US" altLang="en-US" dirty="0" err="1" smtClean="0">
                <a:cs typeface="Arial" panose="020B0604020202020204" pitchFamily="34" charset="0"/>
              </a:rPr>
              <a:t>omloop</a:t>
            </a:r>
            <a:endParaRPr lang="en-US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6284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cs typeface="Arial" pitchFamily="34" charset="0"/>
              </a:rPr>
              <a:t>GEBEURLIKHEIDSPLANNE</a:t>
            </a:r>
            <a:br>
              <a:rPr lang="en-US" altLang="en-US" b="1" dirty="0">
                <a:cs typeface="Arial" pitchFamily="34" charset="0"/>
              </a:rPr>
            </a:br>
            <a:r>
              <a:rPr lang="en-US" altLang="en-US" dirty="0">
                <a:cs typeface="Arial" pitchFamily="34" charset="0"/>
              </a:rPr>
              <a:t>Waardering - Eie Magte</a:t>
            </a:r>
            <a:r>
              <a:rPr lang="en-US" altLang="en-US" dirty="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6002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•	SAPD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Arial" panose="020B0604020202020204" pitchFamily="34" charset="0"/>
              </a:rPr>
              <a:t>Nood</a:t>
            </a:r>
            <a:r>
              <a:rPr lang="en-US" altLang="en-US" dirty="0" smtClean="0">
                <a:cs typeface="Arial" panose="020B0604020202020204" pitchFamily="34" charset="0"/>
              </a:rPr>
              <a:t> en Ramp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Arial" panose="020B0604020202020204" pitchFamily="34" charset="0"/>
              </a:rPr>
              <a:t>Sekerheidsmaatskappye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Arial" panose="020B0604020202020204" pitchFamily="34" charset="0"/>
              </a:rPr>
              <a:t>Plaaswagte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Omliggende </a:t>
            </a:r>
            <a:r>
              <a:rPr lang="en-US" altLang="en-US" dirty="0" err="1" smtClean="0">
                <a:cs typeface="Arial" panose="020B0604020202020204" pitchFamily="34" charset="0"/>
              </a:rPr>
              <a:t>selle</a:t>
            </a:r>
            <a:r>
              <a:rPr lang="en-US" altLang="en-US" dirty="0" smtClean="0">
                <a:cs typeface="Arial" panose="020B0604020202020204" pitchFamily="34" charset="0"/>
              </a:rPr>
              <a:t>/</a:t>
            </a:r>
            <a:r>
              <a:rPr lang="en-US" altLang="en-US" dirty="0" err="1" smtClean="0">
                <a:cs typeface="Arial" panose="020B0604020202020204" pitchFamily="34" charset="0"/>
              </a:rPr>
              <a:t>sektore</a:t>
            </a:r>
            <a:endParaRPr lang="en-US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338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cs typeface="Arial" pitchFamily="34" charset="0"/>
              </a:rPr>
              <a:t>GEBEURLIKHEIDSPLANNE</a:t>
            </a:r>
            <a:br>
              <a:rPr lang="en-US" altLang="en-US" b="1" dirty="0">
                <a:cs typeface="Arial" pitchFamily="34" charset="0"/>
              </a:rPr>
            </a:br>
            <a:r>
              <a:rPr lang="en-US" altLang="en-US" dirty="0">
                <a:cs typeface="Arial" pitchFamily="34" charset="0"/>
              </a:rPr>
              <a:t>Waardering - Bevolking</a:t>
            </a:r>
            <a:r>
              <a:rPr lang="en-US" altLang="en-US" dirty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6002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•	</a:t>
            </a:r>
            <a:r>
              <a:rPr lang="en-US" altLang="en-US" dirty="0" err="1" smtClean="0">
                <a:cs typeface="Arial" panose="020B0604020202020204" pitchFamily="34" charset="0"/>
              </a:rPr>
              <a:t>Verspreiding</a:t>
            </a:r>
            <a:r>
              <a:rPr lang="en-US" altLang="en-US" dirty="0" smtClean="0">
                <a:cs typeface="Arial" panose="020B0604020202020204" pitchFamily="34" charset="0"/>
              </a:rPr>
              <a:t> en </a:t>
            </a:r>
            <a:r>
              <a:rPr lang="en-US" altLang="en-US" dirty="0" err="1" smtClean="0">
                <a:cs typeface="Arial" panose="020B0604020202020204" pitchFamily="34" charset="0"/>
              </a:rPr>
              <a:t>konsentrasie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punte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Arial" panose="020B0604020202020204" pitchFamily="34" charset="0"/>
              </a:rPr>
              <a:t>Gesindhede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Arial" panose="020B0604020202020204" pitchFamily="34" charset="0"/>
              </a:rPr>
              <a:t>Gewoontes</a:t>
            </a:r>
            <a:r>
              <a:rPr lang="en-US" altLang="en-US" dirty="0" smtClean="0">
                <a:cs typeface="Arial" panose="020B0604020202020204" pitchFamily="34" charset="0"/>
              </a:rPr>
              <a:t>/</a:t>
            </a:r>
            <a:r>
              <a:rPr lang="en-US" altLang="en-US" dirty="0" err="1" smtClean="0">
                <a:cs typeface="Arial" panose="020B0604020202020204" pitchFamily="34" charset="0"/>
              </a:rPr>
              <a:t>aktiwiteite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Arial" panose="020B0604020202020204" pitchFamily="34" charset="0"/>
              </a:rPr>
              <a:t>Werkloosheid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Arial" panose="020B0604020202020204" pitchFamily="34" charset="0"/>
              </a:rPr>
              <a:t>Politieke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gesindhede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Arial" panose="020B0604020202020204" pitchFamily="34" charset="0"/>
              </a:rPr>
              <a:t>Sosiale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statusse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Sagte teikens</a:t>
            </a:r>
          </a:p>
        </p:txBody>
      </p:sp>
    </p:spTree>
    <p:extLst>
      <p:ext uri="{BB962C8B-B14F-4D97-AF65-F5344CB8AC3E}">
        <p14:creationId xmlns:p14="http://schemas.microsoft.com/office/powerpoint/2010/main" val="9524531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 smtClean="0">
                <a:solidFill>
                  <a:srgbClr val="FF0000"/>
                </a:solidFill>
              </a:rPr>
              <a:t>INLEIDING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nl-NL" dirty="0" smtClean="0"/>
              <a:t>Plaasaanvalle en Grondbesetting is soos enige ander misdaad. </a:t>
            </a:r>
          </a:p>
          <a:p>
            <a:pPr>
              <a:defRPr/>
            </a:pPr>
            <a:r>
              <a:rPr lang="nl-NL" dirty="0" smtClean="0"/>
              <a:t>Geen misdaad kan plaasvind as daar nie ‘n geleentheid vir so ’n misdaad bestaan nie.</a:t>
            </a:r>
          </a:p>
          <a:p>
            <a:pPr>
              <a:defRPr/>
            </a:pPr>
            <a:endParaRPr lang="nl-NL" dirty="0" smtClean="0"/>
          </a:p>
          <a:p>
            <a:pPr>
              <a:defRPr/>
            </a:pPr>
            <a:r>
              <a:rPr lang="nl-NL" dirty="0" smtClean="0"/>
              <a:t>DOEL:</a:t>
            </a:r>
          </a:p>
          <a:p>
            <a:pPr>
              <a:defRPr/>
            </a:pPr>
            <a:r>
              <a:rPr lang="nl-NL" dirty="0" smtClean="0"/>
              <a:t>Met die opleiding, sal u instaat gestel word om al die geleenthede van die aanvaller te ontneem, en sodoende ‘n misdaad vrye omgewing vir uself te skep.</a:t>
            </a:r>
          </a:p>
        </p:txBody>
      </p:sp>
      <p:pic>
        <p:nvPicPr>
          <p:cNvPr id="7172" name="Picture 5" descr="Violent_cr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28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2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cs typeface="Arial" pitchFamily="34" charset="0"/>
              </a:rPr>
              <a:t>GEBEURLIKHEIDSPLANNE</a:t>
            </a:r>
            <a:br>
              <a:rPr lang="en-US" altLang="en-US" b="1" dirty="0">
                <a:cs typeface="Arial" pitchFamily="34" charset="0"/>
              </a:rPr>
            </a:br>
            <a:r>
              <a:rPr lang="en-US" altLang="en-US" dirty="0">
                <a:cs typeface="Arial" pitchFamily="34" charset="0"/>
              </a:rPr>
              <a:t>Opstel van kaarte</a:t>
            </a:r>
            <a:r>
              <a:rPr lang="en-US" altLang="en-US" dirty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6002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•	Elke sektor gebied moet verteenwoordig word op ‘n kaart.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Die doel van die kaart is om alle rolspelers en bydraende faktore aan te dui.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Die volgende kan aangedui word:</a:t>
            </a: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Nommer van elke plaas / opstal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Alle relevante faktore soos in die waardering aangedui is.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20773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cs typeface="Arial" pitchFamily="34" charset="0"/>
              </a:rPr>
              <a:t>GEBEURLIKHEIDSPLANNE</a:t>
            </a:r>
            <a:br>
              <a:rPr lang="en-US" altLang="en-US" b="1" dirty="0">
                <a:cs typeface="Arial" pitchFamily="34" charset="0"/>
              </a:rPr>
            </a:br>
            <a:r>
              <a:rPr lang="en-US" altLang="en-US" dirty="0">
                <a:cs typeface="Arial" pitchFamily="34" charset="0"/>
              </a:rPr>
              <a:t>Opstel van kaarte</a:t>
            </a:r>
            <a:r>
              <a:rPr lang="en-US" altLang="en-US" dirty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600200"/>
            <a:ext cx="7772400" cy="49530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altLang="en-US" dirty="0">
                <a:cs typeface="Arial" pitchFamily="34" charset="0"/>
              </a:rPr>
              <a:t>•	Elke individuele plaas moet ook ‘n kaart van sy werf/opstal opstel.</a:t>
            </a:r>
          </a:p>
          <a:p>
            <a:pPr>
              <a:defRPr/>
            </a:pPr>
            <a:r>
              <a:rPr lang="en-US" altLang="en-US" dirty="0"/>
              <a:t>Sluit in die volgende:</a:t>
            </a:r>
            <a:endParaRPr lang="en-US" altLang="en-US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dirty="0"/>
              <a:t>Skets van die huis en plaaswerf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dirty="0"/>
              <a:t>Werkers ingesluit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dirty="0" smtClean="0"/>
              <a:t>Toegangs/ontsnaproetes</a:t>
            </a:r>
            <a:endParaRPr lang="en-US" alt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dirty="0"/>
              <a:t>Hindernisse na en om die opstal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dirty="0"/>
              <a:t>Skuiling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dirty="0"/>
              <a:t>Veilige plek in huis</a:t>
            </a:r>
          </a:p>
          <a:p>
            <a:pPr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03469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cs typeface="Arial" pitchFamily="34" charset="0"/>
              </a:rPr>
              <a:t>GEBEURLIKHEIDSPLANNE</a:t>
            </a:r>
            <a:br>
              <a:rPr lang="en-US" altLang="en-US" b="1" dirty="0">
                <a:cs typeface="Arial" pitchFamily="34" charset="0"/>
              </a:rPr>
            </a:br>
            <a:r>
              <a:rPr lang="en-US" altLang="en-US" dirty="0">
                <a:cs typeface="Arial" pitchFamily="34" charset="0"/>
              </a:rPr>
              <a:t>Opstel van plan</a:t>
            </a:r>
            <a:r>
              <a:rPr lang="en-US" altLang="en-US" dirty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6002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•	Alarm word gemaak deur boer.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Persoon wat alarm ontvang, verwittig plaaswag/sektor bevelvoerder.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Alle ander lede word ge-aktiveer.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Lede kom bymekaar by voorafbepaalde RV.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Seksieleier neem bevel en taak lede.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Twee lede beveilig toneel.</a:t>
            </a:r>
          </a:p>
        </p:txBody>
      </p:sp>
    </p:spTree>
    <p:extLst>
      <p:ext uri="{BB962C8B-B14F-4D97-AF65-F5344CB8AC3E}">
        <p14:creationId xmlns:p14="http://schemas.microsoft.com/office/powerpoint/2010/main" val="2311014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cs typeface="Arial" pitchFamily="34" charset="0"/>
              </a:rPr>
              <a:t>GEBEURLIKHEIDSPLANNE</a:t>
            </a:r>
            <a:br>
              <a:rPr lang="en-US" altLang="en-US" b="1" dirty="0">
                <a:cs typeface="Arial" pitchFamily="34" charset="0"/>
              </a:rPr>
            </a:br>
            <a:r>
              <a:rPr lang="en-US" altLang="en-US" dirty="0">
                <a:cs typeface="Arial" pitchFamily="34" charset="0"/>
              </a:rPr>
              <a:t>Opstel van planne</a:t>
            </a:r>
            <a:r>
              <a:rPr lang="en-US" altLang="en-US" dirty="0"/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9050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•	</a:t>
            </a:r>
            <a:r>
              <a:rPr lang="en-US" altLang="en-US" dirty="0" smtClean="0"/>
              <a:t>Stig GOS.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Ander lede gaan voort met sigbare aktiwiteite.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Huis-en-Haard beskerming gaan voort (sagte teikens).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Omliggende lede lewer bystand.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Aktiwiteite duur voort totdat situasie ontlont is.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19732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cs typeface="Arial" pitchFamily="34" charset="0"/>
              </a:rPr>
              <a:t>GEBEURLIKHEIDSPLANNE</a:t>
            </a:r>
            <a:br>
              <a:rPr lang="en-US" altLang="en-US" b="1" dirty="0">
                <a:cs typeface="Arial" pitchFamily="34" charset="0"/>
              </a:rPr>
            </a:br>
            <a:r>
              <a:rPr lang="en-US" altLang="en-US" dirty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5240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•	Verseker dat u en al die belanghebbendes die volgende weet: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WIE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cs typeface="Arial" panose="020B0604020202020204" pitchFamily="34" charset="0"/>
              </a:rPr>
              <a:t>Moet </a:t>
            </a: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WAT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WAAR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WANNEER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>
                <a:cs typeface="Arial" panose="020B0604020202020204" pitchFamily="34" charset="0"/>
              </a:rPr>
              <a:t>Met </a:t>
            </a: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WATTTER </a:t>
            </a:r>
            <a:r>
              <a:rPr lang="en-US" altLang="en-US" dirty="0" smtClean="0">
                <a:cs typeface="Arial" panose="020B0604020202020204" pitchFamily="34" charset="0"/>
              </a:rPr>
              <a:t>hulpbronne uitvoer.</a:t>
            </a:r>
          </a:p>
        </p:txBody>
      </p:sp>
    </p:spTree>
    <p:extLst>
      <p:ext uri="{BB962C8B-B14F-4D97-AF65-F5344CB8AC3E}">
        <p14:creationId xmlns:p14="http://schemas.microsoft.com/office/powerpoint/2010/main" val="35342030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cs typeface="Arial" pitchFamily="34" charset="0"/>
              </a:rPr>
              <a:t>MISDAAD TONELE</a:t>
            </a:r>
            <a:br>
              <a:rPr lang="en-US" altLang="en-US" b="1" dirty="0">
                <a:cs typeface="Arial" pitchFamily="34" charset="0"/>
              </a:rPr>
            </a:br>
            <a:r>
              <a:rPr lang="en-US" altLang="en-US" dirty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•	Dit is die uitsluitlike verantwoordelikheid van die SAPD om misdaad te ondersoek.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Vir suksesvolle vervolging om plaas te vind, moet ‘n deeglike ondersoek eers gelas word.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Misdaad tonele dien as die wegspringblok vir so ‘n ondersoek - “Holy Ground”.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Optredes by tonele moet in die gebeurlikheidsplanne ingesluit wees.</a:t>
            </a:r>
          </a:p>
        </p:txBody>
      </p:sp>
    </p:spTree>
    <p:extLst>
      <p:ext uri="{BB962C8B-B14F-4D97-AF65-F5344CB8AC3E}">
        <p14:creationId xmlns:p14="http://schemas.microsoft.com/office/powerpoint/2010/main" val="32169536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cs typeface="Arial" pitchFamily="34" charset="0"/>
              </a:rPr>
              <a:t>MISDAAD TONELE</a:t>
            </a:r>
            <a:br>
              <a:rPr lang="en-US" altLang="en-US" b="1" dirty="0">
                <a:cs typeface="Arial" pitchFamily="34" charset="0"/>
              </a:rPr>
            </a:br>
            <a:r>
              <a:rPr lang="en-US" altLang="en-US" dirty="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•	Beweging na en op die toneel moet beperk word.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Eerste persoon op die toneel moet eers verseker of die toneel veilig is.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Vergewis u van die situasie.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Indien moontlik, sper die hele toneel </a:t>
            </a:r>
            <a:r>
              <a:rPr lang="en-US" altLang="en-US" dirty="0" err="1" smtClean="0">
                <a:cs typeface="Arial" panose="020B0604020202020204" pitchFamily="34" charset="0"/>
              </a:rPr>
              <a:t>af</a:t>
            </a:r>
            <a:r>
              <a:rPr lang="en-US" altLang="en-US" dirty="0" smtClean="0"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Vermy enige onnodige beweging op die toneel.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Moet geen ongemagtigde persone of nuuskieriges op die toneel toelaat nie. </a:t>
            </a:r>
          </a:p>
        </p:txBody>
      </p:sp>
    </p:spTree>
    <p:extLst>
      <p:ext uri="{BB962C8B-B14F-4D97-AF65-F5344CB8AC3E}">
        <p14:creationId xmlns:p14="http://schemas.microsoft.com/office/powerpoint/2010/main" val="2821144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cs typeface="Arial" pitchFamily="34" charset="0"/>
              </a:rPr>
              <a:t>MISDAAD TONELE</a:t>
            </a:r>
            <a:br>
              <a:rPr lang="en-US" altLang="en-US" b="1" dirty="0">
                <a:cs typeface="Arial" pitchFamily="34" charset="0"/>
              </a:rPr>
            </a:br>
            <a:r>
              <a:rPr lang="en-US" altLang="en-US" dirty="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•	Sover moontlik moet roetes wat moontlik deur die oortreders gebruik was, vermy word.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Moenie aan enige ooglopende bewysstukke peuter nie.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Indien die SAPD opdaag, identifiseer uself en gee alle beskikbare informasie oor aan die lid in bevel.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Dui ook aan van watter roete u gebruik gemaak het en waar u oral beweeg het.</a:t>
            </a:r>
          </a:p>
        </p:txBody>
      </p:sp>
    </p:spTree>
    <p:extLst>
      <p:ext uri="{BB962C8B-B14F-4D97-AF65-F5344CB8AC3E}">
        <p14:creationId xmlns:p14="http://schemas.microsoft.com/office/powerpoint/2010/main" val="17011078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b="1" dirty="0">
                <a:cs typeface="Arial" pitchFamily="34" charset="0"/>
              </a:rPr>
              <a:t>MISDAAD TONELE</a:t>
            </a:r>
            <a:br>
              <a:rPr lang="en-US" altLang="en-US" b="1" dirty="0">
                <a:cs typeface="Arial" pitchFamily="34" charset="0"/>
              </a:rPr>
            </a:br>
            <a:r>
              <a:rPr lang="en-US" altLang="en-US" dirty="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9812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•	Mens is van nature nuuskierig, maar selfs meer krities.  Moet dus nie dat u nuuskierigheid veroorsaak dat die SAPD nie hul werk kan doen, en gevolglik onder u kritiek deurloop nie.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91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28600"/>
            <a:ext cx="84582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b="1" u="sng" dirty="0" smtClean="0"/>
              <a:t>Strategiese Oorsig en Belyning van Nasionale Ontwikkelingsplan, 2030</a:t>
            </a:r>
          </a:p>
        </p:txBody>
      </p:sp>
      <p:pic>
        <p:nvPicPr>
          <p:cNvPr id="34820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1" y="1524001"/>
            <a:ext cx="35337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2006600" y="2192339"/>
            <a:ext cx="2032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b="1" dirty="0" smtClean="0"/>
              <a:t>Die Nasionale Landelike Veiligheid-strategie van die SAPD moet as ‘n omvattende strategie in sy totaliteit geïmplementeer word.</a:t>
            </a:r>
            <a:endParaRPr lang="en-ZA" altLang="en-US" b="1" dirty="0"/>
          </a:p>
        </p:txBody>
      </p:sp>
      <p:pic>
        <p:nvPicPr>
          <p:cNvPr id="3482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9" y="1558925"/>
            <a:ext cx="350202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808288"/>
            <a:ext cx="2043113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7714" y="1877961"/>
            <a:ext cx="279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LANDELIKE VEILIGHEID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9325" y="5486400"/>
            <a:ext cx="244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8699" y="3244287"/>
            <a:ext cx="2236789" cy="105205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4953001" y="3315214"/>
            <a:ext cx="193941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Kommissie Aanbevelings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7873129" y="1672977"/>
            <a:ext cx="21041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 smtClean="0"/>
              <a:t>Betrek plaaswerkers Komitees / Plaaswag Sisteme – SAPD ondersteuning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 smtClean="0"/>
              <a:t>Vroeë waarskuwing-stelsels om hindernisse mbt afstand en infrastruktuur aan te spreek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 smtClean="0"/>
              <a:t>Ontgin tegnologie en sosiale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 smtClean="0"/>
              <a:t>Mobiliseer landelike gemeenskappe vir misdaadvoorkoming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 smtClean="0"/>
              <a:t>Gesamentlike veiligheid en misdaadvoorkomings-werkswinkels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 smtClean="0"/>
              <a:t>Veiligheidsplanne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 smtClean="0"/>
              <a:t>Landelike veiligheid en plaasstrukture ondersteun deur besighede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 smtClean="0"/>
              <a:t>Monitor implementering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41768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A" altLang="en-US" b="1" u="sng" dirty="0" smtClean="0">
                <a:solidFill>
                  <a:srgbClr val="FF0000"/>
                </a:solidFill>
              </a:rPr>
              <a:t>LANDELIKE VEILIGHEID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153400" cy="4525963"/>
          </a:xfrm>
        </p:spPr>
        <p:txBody>
          <a:bodyPr/>
          <a:lstStyle/>
          <a:p>
            <a:pPr algn="ctr" eaLnBrk="1" hangingPunct="1"/>
            <a:endParaRPr lang="en-ZA" altLang="en-US" sz="2000" u="sng" dirty="0"/>
          </a:p>
          <a:p>
            <a:pPr algn="ctr" eaLnBrk="1" hangingPunct="1"/>
            <a:r>
              <a:rPr lang="en-ZA" altLang="en-US" sz="2000" u="sng" dirty="0" smtClean="0"/>
              <a:t>Die veiligheid en </a:t>
            </a:r>
            <a:r>
              <a:rPr lang="en-ZA" altLang="en-US" sz="2000" u="sng" dirty="0" err="1" smtClean="0"/>
              <a:t>sekuriteit</a:t>
            </a:r>
            <a:r>
              <a:rPr lang="en-ZA" altLang="en-US" sz="2000" u="sng" dirty="0" smtClean="0"/>
              <a:t> van die </a:t>
            </a:r>
            <a:r>
              <a:rPr lang="en-ZA" altLang="en-US" sz="2000" u="sng" dirty="0" err="1" smtClean="0"/>
              <a:t>bevolking</a:t>
            </a:r>
            <a:r>
              <a:rPr lang="en-ZA" altLang="en-US" sz="2000" u="sng" dirty="0" smtClean="0"/>
              <a:t> van die RSA is ‘n </a:t>
            </a:r>
            <a:r>
              <a:rPr lang="en-ZA" altLang="en-US" sz="2000" u="sng" dirty="0" err="1" smtClean="0"/>
              <a:t>hoë</a:t>
            </a:r>
            <a:r>
              <a:rPr lang="en-ZA" altLang="en-US" sz="2000" u="sng" dirty="0" smtClean="0"/>
              <a:t> prioriteit vir die </a:t>
            </a:r>
            <a:r>
              <a:rPr lang="en-ZA" altLang="en-US" sz="2000" u="sng" dirty="0" err="1" smtClean="0"/>
              <a:t>Regering</a:t>
            </a:r>
            <a:r>
              <a:rPr lang="en-ZA" altLang="en-US" sz="2000" u="sng" dirty="0" smtClean="0"/>
              <a:t>.</a:t>
            </a:r>
            <a:endParaRPr lang="en-ZA" altLang="en-US" sz="2000" u="sng" dirty="0"/>
          </a:p>
          <a:p>
            <a:pPr algn="ctr" eaLnBrk="1" hangingPunct="1"/>
            <a:endParaRPr lang="en-ZA" altLang="en-US" sz="2000" u="sng" dirty="0"/>
          </a:p>
          <a:p>
            <a:pPr algn="ctr" eaLnBrk="1" hangingPunct="1"/>
            <a:r>
              <a:rPr lang="en-ZA" altLang="en-US" sz="2000" u="sng" dirty="0" smtClean="0"/>
              <a:t>Die landelike gemeenskappe as ‘n ekonomies lewensvatbare groep, </a:t>
            </a:r>
            <a:r>
              <a:rPr lang="en-ZA" altLang="en-US" sz="2000" u="sng" dirty="0" err="1" smtClean="0"/>
              <a:t>dra</a:t>
            </a:r>
            <a:r>
              <a:rPr lang="en-ZA" altLang="en-US" sz="2000" u="sng" dirty="0" smtClean="0"/>
              <a:t> soos ander gemeenskappe, </a:t>
            </a:r>
            <a:r>
              <a:rPr lang="en-ZA" altLang="en-US" sz="2000" u="sng" dirty="0" err="1" smtClean="0"/>
              <a:t>baie</a:t>
            </a:r>
            <a:r>
              <a:rPr lang="en-ZA" altLang="en-US" sz="2000" u="sng" dirty="0" smtClean="0"/>
              <a:t> by tot die </a:t>
            </a:r>
            <a:r>
              <a:rPr lang="en-ZA" altLang="en-US" sz="2000" u="sng" dirty="0" err="1" smtClean="0"/>
              <a:t>welsyn</a:t>
            </a:r>
            <a:r>
              <a:rPr lang="en-ZA" altLang="en-US" sz="2000" u="sng" dirty="0" smtClean="0"/>
              <a:t> en voorspoed van hierdie land.</a:t>
            </a:r>
            <a:endParaRPr lang="en-ZA" altLang="en-US" sz="2000" u="sng" dirty="0"/>
          </a:p>
          <a:p>
            <a:pPr algn="ctr" eaLnBrk="1" hangingPunct="1"/>
            <a:endParaRPr lang="en-ZA" altLang="en-US" sz="2000" u="sng" dirty="0"/>
          </a:p>
          <a:p>
            <a:pPr algn="ctr" eaLnBrk="1" hangingPunct="1"/>
            <a:r>
              <a:rPr lang="en-ZA" altLang="en-US" sz="2000" u="sng" dirty="0" smtClean="0"/>
              <a:t>Die erns van voortdurende </a:t>
            </a:r>
            <a:r>
              <a:rPr lang="en-ZA" altLang="en-US" sz="2000" u="sng" dirty="0" err="1" smtClean="0"/>
              <a:t>dade</a:t>
            </a:r>
            <a:r>
              <a:rPr lang="en-ZA" altLang="en-US" sz="2000" u="sng" dirty="0" smtClean="0"/>
              <a:t> van geweld in die landelike gemeenskappe vereis dat die </a:t>
            </a:r>
            <a:r>
              <a:rPr lang="en-ZA" altLang="en-US" sz="2000" u="sng" dirty="0" err="1" smtClean="0"/>
              <a:t>Suid</a:t>
            </a:r>
            <a:r>
              <a:rPr lang="en-ZA" altLang="en-US" sz="2000" u="sng" dirty="0" smtClean="0"/>
              <a:t> Afrikaanse Polisiediens ‘n omvattende strategie om met hierdie probleem te handel moet </a:t>
            </a:r>
            <a:r>
              <a:rPr lang="en-ZA" altLang="en-US" sz="2000" u="sng" dirty="0" err="1" smtClean="0"/>
              <a:t>formuleer</a:t>
            </a:r>
            <a:r>
              <a:rPr lang="en-ZA" altLang="en-US" sz="2000" u="sng" dirty="0" smtClean="0"/>
              <a:t>.</a:t>
            </a:r>
            <a:endParaRPr lang="en-ZA" altLang="en-US" sz="2000" u="sng" dirty="0"/>
          </a:p>
          <a:p>
            <a:pPr algn="ctr" eaLnBrk="1" hangingPunct="1"/>
            <a:endParaRPr lang="en-ZA" altLang="en-US" sz="2000" u="sng" dirty="0"/>
          </a:p>
        </p:txBody>
      </p:sp>
      <p:pic>
        <p:nvPicPr>
          <p:cNvPr id="8196" name="Picture 6" descr="images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25" y="5400675"/>
            <a:ext cx="806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3" descr="TOPIC CRIME-7986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458200"/>
            <a:ext cx="28384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4" descr="there-are-no-rul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536113"/>
            <a:ext cx="3429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3" descr="images(1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7391400"/>
            <a:ext cx="18383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4" descr="PublicInformationSymbol_EmergencyCallButt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1" y="5646738"/>
            <a:ext cx="906463" cy="906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8" descr="good-questions-to-ask-when-getting-to-know-a-gu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355" y="2481262"/>
            <a:ext cx="9191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9643">
            <a:off x="1206104" y="588495"/>
            <a:ext cx="18764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559" y="274638"/>
            <a:ext cx="1890713" cy="141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GEDAGTE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905000"/>
            <a:ext cx="7315200" cy="4114800"/>
          </a:xfrm>
        </p:spPr>
        <p:txBody>
          <a:bodyPr/>
          <a:lstStyle/>
          <a:p>
            <a:pPr marL="0" indent="0"/>
            <a:r>
              <a:rPr lang="en-GB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GB" altLang="en-US">
                <a:latin typeface="Arial" panose="020B0604020202020204" pitchFamily="34" charset="0"/>
                <a:cs typeface="Times New Roman" panose="02020603050405020304" pitchFamily="18" charset="0"/>
              </a:rPr>
              <a:t>Onthou dit:</a:t>
            </a:r>
          </a:p>
          <a:p>
            <a:pPr marL="0" indent="0" algn="ctr">
              <a:buNone/>
            </a:pPr>
            <a:r>
              <a:rPr lang="en-GB" altLang="en-US">
                <a:latin typeface="Arial" panose="020B0604020202020204" pitchFamily="34" charset="0"/>
                <a:cs typeface="Times New Roman" panose="02020603050405020304" pitchFamily="18" charset="0"/>
              </a:rPr>
              <a:t>As die huiseienaar geweet het watter tyd van die nag die dief kom, sou hy wakker gebly het en nie toegelaat het dat daar in sy huis ingebreek word nie.</a:t>
            </a:r>
          </a:p>
          <a:p>
            <a:pPr marL="0" indent="0" algn="ctr">
              <a:buNone/>
            </a:pPr>
            <a:r>
              <a:rPr lang="en-GB" altLang="en-US">
                <a:latin typeface="Arial" panose="020B0604020202020204" pitchFamily="34" charset="0"/>
                <a:cs typeface="Times New Roman" panose="02020603050405020304" pitchFamily="18" charset="0"/>
              </a:rPr>
              <a:t>Om dieselfde rede moet julle altyd gereed wees.”</a:t>
            </a:r>
          </a:p>
          <a:p>
            <a:pPr marL="0" indent="0"/>
            <a:endParaRPr lang="en-GB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/>
            <a:r>
              <a:rPr lang="en-GB" altLang="en-US">
                <a:latin typeface="Arial" panose="020B0604020202020204" pitchFamily="34" charset="0"/>
                <a:cs typeface="Times New Roman" panose="02020603050405020304" pitchFamily="18" charset="0"/>
              </a:rPr>
              <a:t>Matt 24:43 </a:t>
            </a:r>
          </a:p>
        </p:txBody>
      </p:sp>
    </p:spTree>
    <p:extLst>
      <p:ext uri="{BB962C8B-B14F-4D97-AF65-F5344CB8AC3E}">
        <p14:creationId xmlns:p14="http://schemas.microsoft.com/office/powerpoint/2010/main" val="42500754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A" altLang="en-US" b="1" dirty="0" smtClean="0"/>
              <a:t>DANKIE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057400" y="2743201"/>
            <a:ext cx="8229600" cy="3579813"/>
          </a:xfrm>
        </p:spPr>
        <p:txBody>
          <a:bodyPr/>
          <a:lstStyle/>
          <a:p>
            <a:pPr marL="0" indent="0" algn="ctr">
              <a:buNone/>
            </a:pPr>
            <a:r>
              <a:rPr lang="en-ZA" altLang="en-US" b="1" smtClean="0"/>
              <a:t>TO ACCOMPLISH GREAT THINGS, WE MUST NOT ONLY ACT, BUT ALSO DREAM, NOT ONLY PLAN, BUT ALSO BELIEVE “</a:t>
            </a:r>
          </a:p>
          <a:p>
            <a:pPr marL="0" indent="0" algn="ctr">
              <a:buNone/>
            </a:pPr>
            <a:r>
              <a:rPr lang="en-ZA" altLang="en-US" b="1" smtClean="0"/>
              <a:t>Anatole France</a:t>
            </a:r>
          </a:p>
        </p:txBody>
      </p:sp>
      <p:pic>
        <p:nvPicPr>
          <p:cNvPr id="5" name="Picture 4" descr="henni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174" y="228600"/>
            <a:ext cx="1683026" cy="1883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hennie5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8532743" y="3962401"/>
            <a:ext cx="1752599" cy="2570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72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A" altLang="en-US" b="1" u="sng" dirty="0" smtClean="0">
                <a:solidFill>
                  <a:srgbClr val="FF0000"/>
                </a:solidFill>
              </a:rPr>
              <a:t>LANDELIKE VEILIGHEID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743200" y="1600201"/>
            <a:ext cx="7424738" cy="452596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ZA" altLang="en-US" sz="1800" dirty="0"/>
              <a:t> </a:t>
            </a:r>
            <a:r>
              <a:rPr lang="en-ZA" altLang="en-US" sz="2000" b="1" dirty="0" smtClean="0"/>
              <a:t>AGTERGROND </a:t>
            </a:r>
            <a:r>
              <a:rPr lang="en-ZA" altLang="en-US" sz="2000" b="1" dirty="0"/>
              <a:t>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ZA" altLang="en-US" sz="2000" dirty="0"/>
              <a:t>✏ </a:t>
            </a:r>
            <a:r>
              <a:rPr lang="en-ZA" altLang="en-US" sz="2000" dirty="0" smtClean="0"/>
              <a:t>Boere en plaaswerkers word deur kriminele as sagte teikens beskou</a:t>
            </a:r>
            <a:r>
              <a:rPr lang="en-ZA" altLang="en-US" sz="2000" dirty="0"/>
              <a:t>-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ZA" altLang="en-US" sz="2000" dirty="0"/>
              <a:t>✏ </a:t>
            </a:r>
            <a:r>
              <a:rPr lang="en-ZA" altLang="en-US" sz="2000" dirty="0" smtClean="0"/>
              <a:t>As gevolg van besighede wat vanaf plase bedryf word wat teikens skep vir kriminele.</a:t>
            </a:r>
            <a:endParaRPr lang="en-ZA" altLang="en-US" sz="20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ZA" altLang="en-US" sz="2000" dirty="0"/>
              <a:t>✏ </a:t>
            </a:r>
            <a:r>
              <a:rPr lang="en-ZA" altLang="en-US" sz="2000" dirty="0" smtClean="0"/>
              <a:t>As gevolg van die groot afstande tussen plase</a:t>
            </a:r>
            <a:endParaRPr lang="en-ZA" altLang="en-US" sz="20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ZA" altLang="en-US" sz="2000" dirty="0"/>
              <a:t>✏ </a:t>
            </a:r>
            <a:r>
              <a:rPr lang="en-ZA" altLang="en-US" sz="2000" dirty="0" smtClean="0"/>
              <a:t>Baie bewoners van die platteland is dikwels ouer en kwesbaar . </a:t>
            </a:r>
            <a:endParaRPr lang="en-ZA" altLang="en-US" sz="20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ZA" altLang="en-US" sz="2000" dirty="0"/>
              <a:t>✏ </a:t>
            </a:r>
            <a:r>
              <a:rPr lang="en-ZA" altLang="en-US" sz="2000" dirty="0" smtClean="0"/>
              <a:t>Geweld op plase is brutaal en sinneloos </a:t>
            </a:r>
            <a:endParaRPr lang="en-ZA" altLang="en-US" sz="20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ZA" altLang="en-US" sz="2000" dirty="0"/>
              <a:t>✏ </a:t>
            </a:r>
            <a:r>
              <a:rPr lang="en-ZA" altLang="en-US" sz="2000" dirty="0" smtClean="0"/>
              <a:t>Effektiewe and volhoubare aksies vereis:</a:t>
            </a:r>
            <a:endParaRPr lang="en-ZA" altLang="en-US" sz="20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ZA" altLang="en-US" sz="2000" dirty="0"/>
              <a:t>- </a:t>
            </a:r>
            <a:r>
              <a:rPr lang="en-ZA" altLang="en-US" sz="2000" dirty="0" smtClean="0"/>
              <a:t>‘n kollektiewe benadering</a:t>
            </a:r>
            <a:endParaRPr lang="en-ZA" altLang="en-US" sz="20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ZA" altLang="en-US" sz="2000" dirty="0"/>
              <a:t>- </a:t>
            </a:r>
            <a:r>
              <a:rPr lang="en-ZA" altLang="en-US" sz="2000" dirty="0" smtClean="0"/>
              <a:t>Gedeelde visie</a:t>
            </a:r>
            <a:endParaRPr lang="en-ZA" altLang="en-US" sz="20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ZA" altLang="en-US" sz="2000" dirty="0"/>
              <a:t>- </a:t>
            </a:r>
            <a:r>
              <a:rPr lang="en-ZA" altLang="en-US" sz="2000" dirty="0" smtClean="0"/>
              <a:t>Gedeelde hulpmiddels en energie</a:t>
            </a:r>
            <a:endParaRPr lang="en-ZA" altLang="en-US" sz="2000" dirty="0"/>
          </a:p>
        </p:txBody>
      </p:sp>
      <p:pic>
        <p:nvPicPr>
          <p:cNvPr id="5" name="Picture 4" descr="emergency_clipboa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4801"/>
            <a:ext cx="1371600" cy="125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8" descr="good-questions-to-ask-when-getting-to-know-a-gu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3400"/>
            <a:ext cx="1301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ject 2"/>
          <p:cNvPicPr>
            <a:picLocks noGrp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78492" y="4332778"/>
            <a:ext cx="1739901" cy="2523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5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19289" y="188913"/>
            <a:ext cx="8518525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ZA" altLang="en-US" sz="3600" dirty="0" smtClean="0"/>
              <a:t>Doel van die SAPD se Landelike Beveiligingstrategie</a:t>
            </a:r>
            <a:endParaRPr lang="en-ZA" alt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122182"/>
              </p:ext>
            </p:extLst>
          </p:nvPr>
        </p:nvGraphicFramePr>
        <p:xfrm>
          <a:off x="1703512" y="764704"/>
          <a:ext cx="878497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70D656-77F5-42A8-8D43-5E4FB9C83FE7}" type="slidenum">
              <a:rPr lang="en-ZA" altLang="en-US">
                <a:solidFill>
                  <a:srgbClr val="045C75"/>
                </a:solidFill>
                <a:latin typeface="Constantia" panose="02030602050306030303" pitchFamily="18" charset="0"/>
              </a:rPr>
              <a:pPr eaLnBrk="1" hangingPunct="1"/>
              <a:t>5</a:t>
            </a:fld>
            <a:endParaRPr lang="en-ZA" altLang="en-US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943100" y="609601"/>
            <a:ext cx="8229600" cy="71596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b="1" u="sng" dirty="0" smtClean="0"/>
              <a:t>VOORKOMENDE MAATREËLS</a:t>
            </a:r>
            <a:br>
              <a:rPr lang="en-US" b="1" u="sng" dirty="0" smtClean="0"/>
            </a:br>
            <a:r>
              <a:rPr lang="en-US" b="1" u="sng" dirty="0" smtClean="0"/>
              <a:t>Sielkundig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18:00 – 21:00 Lok jou uit die huis-Vang jou voor die TV-Verras jou met terugkeer van die werk buite die huis</a:t>
            </a:r>
          </a:p>
          <a:p>
            <a:pPr eaLnBrk="1" hangingPunct="1"/>
            <a:r>
              <a:rPr lang="nl-NL" altLang="en-US" smtClean="0"/>
              <a:t>21:00- 02:00 Maak jou wakker in die bed- lok jou uit die kamer, verras jou by die tv</a:t>
            </a:r>
          </a:p>
          <a:p>
            <a:pPr eaLnBrk="1" hangingPunct="1"/>
            <a:r>
              <a:rPr lang="nl-NL" altLang="en-US" smtClean="0"/>
              <a:t>02:00- 05:00 Lok jou uit die kamer</a:t>
            </a:r>
          </a:p>
          <a:p>
            <a:pPr eaLnBrk="1" hangingPunct="1"/>
            <a:r>
              <a:rPr lang="nl-NL" altLang="en-US" smtClean="0"/>
              <a:t>05:00-10:00 Wanneer jy uitgaan, verras hulle die vrou in die huis</a:t>
            </a:r>
          </a:p>
          <a:p>
            <a:pPr eaLnBrk="1" hangingPunct="1"/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val="34249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b="1" u="sng" dirty="0" smtClean="0"/>
              <a:t>  </a:t>
            </a:r>
            <a:r>
              <a:rPr lang="en-US" sz="3600" b="1" u="sng" dirty="0"/>
              <a:t>VOORKOMENDE MAATREËLS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3600" b="1" u="sng" dirty="0"/>
              <a:t>Sielkundig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43100" y="1862138"/>
            <a:ext cx="8229600" cy="4221162"/>
          </a:xfrm>
        </p:spPr>
        <p:txBody>
          <a:bodyPr/>
          <a:lstStyle/>
          <a:p>
            <a:pPr eaLnBrk="1" hangingPunct="1"/>
            <a:r>
              <a:rPr lang="nl-NL" altLang="en-US"/>
              <a:t>10:00 – 13:00 </a:t>
            </a:r>
          </a:p>
          <a:p>
            <a:pPr eaLnBrk="1" hangingPunct="1"/>
            <a:r>
              <a:rPr lang="nl-NL" altLang="en-US"/>
              <a:t>Week- verras die vroue  in die huis</a:t>
            </a:r>
          </a:p>
          <a:p>
            <a:pPr eaLnBrk="1" hangingPunct="1"/>
            <a:r>
              <a:rPr lang="nl-NL" altLang="en-US"/>
              <a:t>Wag vir die man binne die huis</a:t>
            </a:r>
          </a:p>
          <a:p>
            <a:pPr eaLnBrk="1" hangingPunct="1"/>
            <a:r>
              <a:rPr lang="nl-NL" altLang="en-US"/>
              <a:t>Verras jou buite die huis in die tuin.</a:t>
            </a:r>
          </a:p>
          <a:p>
            <a:pPr eaLnBrk="1" hangingPunct="1"/>
            <a:r>
              <a:rPr lang="nl-NL" altLang="en-US"/>
              <a:t>13:00- 18:00</a:t>
            </a:r>
          </a:p>
          <a:p>
            <a:pPr eaLnBrk="1" hangingPunct="1"/>
            <a:r>
              <a:rPr lang="nl-NL" altLang="en-US"/>
              <a:t>Terug van die werk af</a:t>
            </a:r>
          </a:p>
          <a:p>
            <a:pPr eaLnBrk="1" hangingPunct="1"/>
            <a:r>
              <a:rPr lang="nl-NL" altLang="en-US"/>
              <a:t>Koop items by die huis</a:t>
            </a:r>
          </a:p>
          <a:p>
            <a:pPr eaLnBrk="1" hangingPunct="1"/>
            <a:r>
              <a:rPr lang="nl-NL" altLang="en-US"/>
              <a:t>Verras die vrou binne/buite die huis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2292" name="Title 1"/>
          <p:cNvSpPr txBox="1">
            <a:spLocks/>
          </p:cNvSpPr>
          <p:nvPr/>
        </p:nvSpPr>
        <p:spPr bwMode="auto">
          <a:xfrm>
            <a:off x="2133600" y="1371600"/>
            <a:ext cx="8229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alibri" panose="020F0502020204030204" pitchFamily="34" charset="0"/>
              </a:rPr>
              <a:t>                                                                 </a:t>
            </a:r>
            <a:endParaRPr lang="en-US" altLang="en-US" sz="2400" u="sng">
              <a:latin typeface="Calibri" panose="020F0502020204030204" pitchFamily="34" charset="0"/>
            </a:endParaRPr>
          </a:p>
        </p:txBody>
      </p:sp>
      <p:pic>
        <p:nvPicPr>
          <p:cNvPr id="1229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0001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6" y="3886201"/>
            <a:ext cx="25304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5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cs typeface="Arial" panose="020B0604020202020204" pitchFamily="34" charset="0"/>
              </a:rPr>
              <a:t>VERRASSINGSELEMENT</a:t>
            </a:r>
            <a:r>
              <a:rPr lang="en-US" altLang="en-US" dirty="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•</a:t>
            </a:r>
            <a:r>
              <a:rPr lang="en-US" altLang="en-US" dirty="0" smtClean="0">
                <a:cs typeface="Times New Roman" panose="02020603050405020304" pitchFamily="18" charset="0"/>
              </a:rPr>
              <a:t>  </a:t>
            </a:r>
            <a:r>
              <a:rPr lang="en-US" altLang="en-US" dirty="0" err="1" smtClean="0">
                <a:cs typeface="Arial" panose="020B0604020202020204" pitchFamily="34" charset="0"/>
              </a:rPr>
              <a:t>Gevoel</a:t>
            </a:r>
            <a:r>
              <a:rPr lang="en-US" altLang="en-US" dirty="0" smtClean="0">
                <a:cs typeface="Arial" panose="020B0604020202020204" pitchFamily="34" charset="0"/>
              </a:rPr>
              <a:t> van </a:t>
            </a:r>
            <a:r>
              <a:rPr lang="en-US" altLang="en-US" dirty="0" err="1" smtClean="0">
                <a:cs typeface="Arial" panose="020B0604020202020204" pitchFamily="34" charset="0"/>
              </a:rPr>
              <a:t>lamheid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wanneer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jy</a:t>
            </a:r>
            <a:r>
              <a:rPr lang="en-US" altLang="en-US" dirty="0" smtClean="0">
                <a:cs typeface="Arial" panose="020B0604020202020204" pitchFamily="34" charset="0"/>
              </a:rPr>
              <a:t> met ‘n </a:t>
            </a:r>
            <a:r>
              <a:rPr lang="en-US" altLang="en-US" dirty="0" err="1" smtClean="0">
                <a:cs typeface="Arial" panose="020B0604020202020204" pitchFamily="34" charset="0"/>
              </a:rPr>
              <a:t>onbekende</a:t>
            </a:r>
            <a:r>
              <a:rPr lang="en-US" altLang="en-US" dirty="0" smtClean="0">
                <a:cs typeface="Arial" panose="020B0604020202020204" pitchFamily="34" charset="0"/>
              </a:rPr>
              <a:t> situasie </a:t>
            </a:r>
            <a:r>
              <a:rPr lang="en-US" altLang="en-US" dirty="0" err="1" smtClean="0">
                <a:cs typeface="Arial" panose="020B0604020202020204" pitchFamily="34" charset="0"/>
              </a:rPr>
              <a:t>gekonfronteer</a:t>
            </a:r>
            <a:r>
              <a:rPr lang="en-US" altLang="en-US" dirty="0" smtClean="0">
                <a:cs typeface="Arial" panose="020B0604020202020204" pitchFamily="34" charset="0"/>
              </a:rPr>
              <a:t> word:</a:t>
            </a:r>
            <a:endParaRPr lang="en-GB" alt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 smtClean="0"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cs typeface="Arial" panose="020B0604020202020204" pitchFamily="34" charset="0"/>
              </a:rPr>
              <a:t>–</a:t>
            </a:r>
            <a:r>
              <a:rPr lang="en-US" altLang="en-US" dirty="0" smtClean="0">
                <a:cs typeface="Times New Roman" panose="02020603050405020304" pitchFamily="18" charset="0"/>
              </a:rPr>
              <a:t>  </a:t>
            </a:r>
            <a:r>
              <a:rPr lang="en-US" altLang="en-US" dirty="0" smtClean="0">
                <a:cs typeface="Arial" panose="020B0604020202020204" pitchFamily="34" charset="0"/>
              </a:rPr>
              <a:t>Kan nie dink nie.</a:t>
            </a:r>
            <a:endParaRPr lang="en-GB" alt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 smtClean="0"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cs typeface="Arial" panose="020B0604020202020204" pitchFamily="34" charset="0"/>
              </a:rPr>
              <a:t>–</a:t>
            </a:r>
            <a:r>
              <a:rPr lang="en-US" altLang="en-US" dirty="0" smtClean="0">
                <a:cs typeface="Times New Roman" panose="02020603050405020304" pitchFamily="18" charset="0"/>
              </a:rPr>
              <a:t> </a:t>
            </a:r>
            <a:r>
              <a:rPr lang="en-GB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Arial" panose="020B0604020202020204" pitchFamily="34" charset="0"/>
              </a:rPr>
              <a:t>Kan nie </a:t>
            </a:r>
            <a:r>
              <a:rPr lang="en-US" altLang="en-US" dirty="0" err="1" smtClean="0">
                <a:cs typeface="Arial" panose="020B0604020202020204" pitchFamily="34" charset="0"/>
              </a:rPr>
              <a:t>reageer</a:t>
            </a:r>
            <a:r>
              <a:rPr lang="en-US" altLang="en-US" dirty="0" smtClean="0">
                <a:cs typeface="Arial" panose="020B0604020202020204" pitchFamily="34" charset="0"/>
              </a:rPr>
              <a:t> nie.</a:t>
            </a:r>
            <a:endParaRPr lang="en-GB" alt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 smtClean="0"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cs typeface="Arial" panose="020B0604020202020204" pitchFamily="34" charset="0"/>
              </a:rPr>
              <a:t>–</a:t>
            </a:r>
            <a:r>
              <a:rPr lang="en-US" altLang="en-US" dirty="0" smtClean="0">
                <a:cs typeface="Times New Roman" panose="02020603050405020304" pitchFamily="18" charset="0"/>
              </a:rPr>
              <a:t>  </a:t>
            </a:r>
            <a:r>
              <a:rPr lang="en-US" altLang="en-US" dirty="0" err="1" smtClean="0">
                <a:cs typeface="Arial" panose="020B0604020202020204" pitchFamily="34" charset="0"/>
              </a:rPr>
              <a:t>Wanneer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wel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reageer</a:t>
            </a:r>
            <a:r>
              <a:rPr lang="en-GB" altLang="en-US" dirty="0" smtClean="0">
                <a:cs typeface="Arial" panose="020B0604020202020204" pitchFamily="34" charset="0"/>
              </a:rPr>
              <a:t> - </a:t>
            </a:r>
            <a:r>
              <a:rPr lang="en-US" altLang="en-US" dirty="0" smtClean="0">
                <a:cs typeface="Arial" panose="020B0604020202020204" pitchFamily="34" charset="0"/>
              </a:rPr>
              <a:t>Geen </a:t>
            </a:r>
            <a:r>
              <a:rPr lang="en-US" altLang="en-US" dirty="0" err="1" smtClean="0">
                <a:cs typeface="Arial" panose="020B0604020202020204" pitchFamily="34" charset="0"/>
              </a:rPr>
              <a:t>logika</a:t>
            </a:r>
            <a:r>
              <a:rPr lang="en-US" altLang="en-US" dirty="0" smtClean="0">
                <a:cs typeface="Arial" panose="020B0604020202020204" pitchFamily="34" charset="0"/>
              </a:rPr>
              <a:t>.</a:t>
            </a:r>
            <a:endParaRPr lang="en-GB" alt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 smtClean="0"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cs typeface="Arial" panose="020B0604020202020204" pitchFamily="34" charset="0"/>
              </a:rPr>
              <a:t>–</a:t>
            </a:r>
            <a:r>
              <a:rPr lang="en-US" altLang="en-US" dirty="0" smtClean="0">
                <a:cs typeface="Times New Roman" panose="02020603050405020304" pitchFamily="18" charset="0"/>
              </a:rPr>
              <a:t>  </a:t>
            </a:r>
            <a:r>
              <a:rPr lang="en-US" altLang="en-US" dirty="0" err="1" smtClean="0">
                <a:cs typeface="Arial" panose="020B0604020202020204" pitchFamily="34" charset="0"/>
              </a:rPr>
              <a:t>Reageer</a:t>
            </a:r>
            <a:r>
              <a:rPr lang="en-US" altLang="en-US" dirty="0" smtClean="0">
                <a:cs typeface="Arial" panose="020B0604020202020204" pitchFamily="34" charset="0"/>
              </a:rPr>
              <a:t> in </a:t>
            </a:r>
            <a:r>
              <a:rPr lang="en-US" altLang="en-US" dirty="0" err="1" smtClean="0">
                <a:cs typeface="Arial" panose="020B0604020202020204" pitchFamily="34" charset="0"/>
              </a:rPr>
              <a:t>paniek</a:t>
            </a:r>
            <a:r>
              <a:rPr lang="en-US" altLang="en-US" dirty="0" smtClean="0">
                <a:cs typeface="Arial" panose="020B0604020202020204" pitchFamily="34" charset="0"/>
              </a:rPr>
              <a:t>.</a:t>
            </a:r>
            <a:endParaRPr lang="en-GB" alt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cs typeface="Arial" panose="020B0604020202020204" pitchFamily="34" charset="0"/>
              </a:rPr>
              <a:t>Reageer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dan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presies</a:t>
            </a:r>
            <a:r>
              <a:rPr lang="en-US" altLang="en-US" dirty="0" smtClean="0">
                <a:cs typeface="Arial" panose="020B0604020202020204" pitchFamily="34" charset="0"/>
              </a:rPr>
              <a:t> soos wat die     </a:t>
            </a:r>
            <a:r>
              <a:rPr lang="en-US" altLang="en-US" dirty="0" err="1" smtClean="0">
                <a:cs typeface="Arial" panose="020B0604020202020204" pitchFamily="34" charset="0"/>
              </a:rPr>
              <a:t>aanvaller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dit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verwag</a:t>
            </a:r>
            <a:r>
              <a:rPr lang="en-US" altLang="en-US" dirty="0" smtClean="0">
                <a:cs typeface="Arial" panose="020B0604020202020204" pitchFamily="34" charset="0"/>
              </a:rPr>
              <a:t>.</a:t>
            </a:r>
            <a:r>
              <a:rPr lang="en-US" altLang="en-US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  <p:pic>
        <p:nvPicPr>
          <p:cNvPr id="20484" name="Picture 4" descr="an0204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600200"/>
            <a:ext cx="16970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021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altLang="en-US" sz="4000" b="1" dirty="0">
                <a:cs typeface="Arial" pitchFamily="34" charset="0"/>
              </a:rPr>
              <a:t>VOORKOMENDE MAATREËLS</a:t>
            </a:r>
            <a:r>
              <a:rPr lang="en-GB" altLang="en-US" sz="4000" dirty="0">
                <a:cs typeface="Arial" pitchFamily="34" charset="0"/>
              </a:rPr>
              <a:t/>
            </a:r>
            <a:br>
              <a:rPr lang="en-GB" altLang="en-US" sz="4000" dirty="0">
                <a:cs typeface="Arial" pitchFamily="34" charset="0"/>
              </a:rPr>
            </a:br>
            <a:r>
              <a:rPr lang="en-GB" altLang="en-US" sz="4000" dirty="0">
                <a:cs typeface="Arial" pitchFamily="34" charset="0"/>
              </a:rPr>
              <a:t>Fisies</a:t>
            </a:r>
            <a:endParaRPr lang="en-US" altLang="en-US" sz="4000" dirty="0">
              <a:cs typeface="Arial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981200"/>
            <a:ext cx="77724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>
                <a:cs typeface="Arial" panose="020B0604020202020204" pitchFamily="34" charset="0"/>
              </a:rPr>
              <a:t>Vroeë waarskuwing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	-  Alarm stelsels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	-  honde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	-  ganse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	-  tuisgemaakte alarms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	-  gruis rondom huis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>
                <a:cs typeface="Arial" panose="020B0604020202020204" pitchFamily="34" charset="0"/>
              </a:rPr>
              <a:t>Sekerheidsligte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>
                <a:cs typeface="Arial" panose="020B0604020202020204" pitchFamily="34" charset="0"/>
              </a:rPr>
              <a:t>Kommunikasiestelsels / alternatiewes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>
                <a:cs typeface="Arial" panose="020B0604020202020204" pitchFamily="34" charset="0"/>
              </a:rPr>
              <a:t>Sluit kragtoevoerkaste / alternatiewes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708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683</Words>
  <Application>Microsoft Office PowerPoint</Application>
  <PresentationFormat>Custom</PresentationFormat>
  <Paragraphs>213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LANDELIKE VEILIGHEID Ladybrand</vt:lpstr>
      <vt:lpstr>INLEIDING</vt:lpstr>
      <vt:lpstr>LANDELIKE VEILIGHEID </vt:lpstr>
      <vt:lpstr>LANDELIKE VEILIGHEID </vt:lpstr>
      <vt:lpstr>Doel van die SAPD se Landelike Beveiligingstrategie</vt:lpstr>
      <vt:lpstr>VOORKOMENDE MAATREËLS Sielkundig</vt:lpstr>
      <vt:lpstr>  VOORKOMENDE MAATREËLS Sielkundig</vt:lpstr>
      <vt:lpstr>VERRASSINGSELEMENT </vt:lpstr>
      <vt:lpstr>VOORKOMENDE MAATREËLS Fisies</vt:lpstr>
      <vt:lpstr>VOORKOMENDE MAATREËLS Fisies</vt:lpstr>
      <vt:lpstr>GEBEURLIKHEIDSPLANNE Tipes </vt:lpstr>
      <vt:lpstr>GEBEURLIKHEIDSPLANNE Vereistes </vt:lpstr>
      <vt:lpstr>GEBEURLIKHEIDSPLANNE  </vt:lpstr>
      <vt:lpstr>GEBEURLIKHEIDSPLANNE  </vt:lpstr>
      <vt:lpstr>GEBEURLIKHEIDSPLANNE  </vt:lpstr>
      <vt:lpstr>GEBEURLIKHEIDSPLANNE Waardering - Terrein </vt:lpstr>
      <vt:lpstr>GEBEURLIKHEIDSPLANNE Waardering - Bedreiging </vt:lpstr>
      <vt:lpstr>GEBEURLIKHEIDSPLANNE Waardering - Eie Magte </vt:lpstr>
      <vt:lpstr>GEBEURLIKHEIDSPLANNE Waardering - Bevolking </vt:lpstr>
      <vt:lpstr>GEBEURLIKHEIDSPLANNE Opstel van kaarte </vt:lpstr>
      <vt:lpstr>GEBEURLIKHEIDSPLANNE Opstel van kaarte </vt:lpstr>
      <vt:lpstr>GEBEURLIKHEIDSPLANNE Opstel van plan </vt:lpstr>
      <vt:lpstr>GEBEURLIKHEIDSPLANNE Opstel van planne </vt:lpstr>
      <vt:lpstr>GEBEURLIKHEIDSPLANNE  </vt:lpstr>
      <vt:lpstr>MISDAAD TONELE  </vt:lpstr>
      <vt:lpstr>MISDAAD TONELE  </vt:lpstr>
      <vt:lpstr>MISDAAD TONELE  </vt:lpstr>
      <vt:lpstr>MISDAAD TONELE  </vt:lpstr>
      <vt:lpstr>Strategiese Oorsig en Belyning van Nasionale Ontwikkelingsplan, 2030</vt:lpstr>
      <vt:lpstr>GEDAGTE</vt:lpstr>
      <vt:lpstr>DANKIE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LANDELIKE VEILIGHEID Bultfontein</dc:title>
  <dc:creator>Gernie Botha</dc:creator>
  <cp:lastModifiedBy>Windows User</cp:lastModifiedBy>
  <cp:revision>16</cp:revision>
  <dcterms:created xsi:type="dcterms:W3CDTF">2015-08-21T10:23:55Z</dcterms:created>
  <dcterms:modified xsi:type="dcterms:W3CDTF">2015-10-12T18:24:27Z</dcterms:modified>
</cp:coreProperties>
</file>