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4" r:id="rId2"/>
    <p:sldId id="257" r:id="rId3"/>
    <p:sldId id="258" r:id="rId4"/>
    <p:sldId id="274" r:id="rId5"/>
    <p:sldId id="283" r:id="rId6"/>
    <p:sldId id="271"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277" r:id="rId22"/>
    <p:sldId id="302" r:id="rId23"/>
    <p:sldId id="312" r:id="rId24"/>
    <p:sldId id="303" r:id="rId25"/>
    <p:sldId id="305" r:id="rId26"/>
    <p:sldId id="304" r:id="rId27"/>
    <p:sldId id="306" r:id="rId28"/>
    <p:sldId id="307" r:id="rId29"/>
    <p:sldId id="308" r:id="rId30"/>
    <p:sldId id="309" r:id="rId31"/>
    <p:sldId id="272" r:id="rId32"/>
    <p:sldId id="280" r:id="rId33"/>
    <p:sldId id="26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5B7852-AA1A-A84F-A9FA-769CD584E5DB}">
          <p14:sldIdLst>
            <p14:sldId id="264"/>
            <p14:sldId id="257"/>
            <p14:sldId id="258"/>
            <p14:sldId id="274"/>
            <p14:sldId id="283"/>
            <p14:sldId id="271"/>
            <p14:sldId id="286"/>
            <p14:sldId id="287"/>
            <p14:sldId id="288"/>
            <p14:sldId id="289"/>
            <p14:sldId id="290"/>
            <p14:sldId id="291"/>
            <p14:sldId id="292"/>
            <p14:sldId id="293"/>
            <p14:sldId id="294"/>
            <p14:sldId id="295"/>
            <p14:sldId id="296"/>
            <p14:sldId id="297"/>
            <p14:sldId id="298"/>
            <p14:sldId id="299"/>
            <p14:sldId id="277"/>
            <p14:sldId id="302"/>
            <p14:sldId id="312"/>
            <p14:sldId id="303"/>
            <p14:sldId id="305"/>
            <p14:sldId id="304"/>
            <p14:sldId id="306"/>
            <p14:sldId id="307"/>
            <p14:sldId id="308"/>
            <p14:sldId id="309"/>
            <p14:sldId id="272"/>
            <p14:sldId id="28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95"/>
    <a:srgbClr val="004FA3"/>
    <a:srgbClr val="004B9B"/>
    <a:srgbClr val="B0973D"/>
    <a:srgbClr val="828282"/>
    <a:srgbClr val="F8EE05"/>
    <a:srgbClr val="023F88"/>
    <a:srgbClr val="777777"/>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60" autoAdjust="0"/>
  </p:normalViewPr>
  <p:slideViewPr>
    <p:cSldViewPr snapToGrid="0" snapToObjects="1">
      <p:cViewPr>
        <p:scale>
          <a:sx n="80" d="100"/>
          <a:sy n="80" d="100"/>
        </p:scale>
        <p:origin x="-108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5" d="100"/>
          <a:sy n="115" d="100"/>
        </p:scale>
        <p:origin x="-509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4D2DA-90EF-4E48-9CF9-95006F46938E}" type="datetimeFigureOut">
              <a:rPr lang="en-US" smtClean="0"/>
              <a:pPr/>
              <a:t>9/12/2018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7EA98-9C84-B847-91EC-64D114B92B34}" type="slidenum">
              <a:rPr lang="en-US" smtClean="0"/>
              <a:pPr/>
              <a:t>‹#›</a:t>
            </a:fld>
            <a:endParaRPr lang="en-US"/>
          </a:p>
        </p:txBody>
      </p:sp>
    </p:spTree>
    <p:extLst>
      <p:ext uri="{BB962C8B-B14F-4D97-AF65-F5344CB8AC3E}">
        <p14:creationId xmlns:p14="http://schemas.microsoft.com/office/powerpoint/2010/main" val="28161428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Img0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3720"/>
            <a:ext cx="9144000" cy="6094280"/>
          </a:xfrm>
          <a:prstGeom prst="rect">
            <a:avLst/>
          </a:prstGeom>
        </p:spPr>
      </p:pic>
      <p:sp>
        <p:nvSpPr>
          <p:cNvPr id="12" name="Rectangle 11"/>
          <p:cNvSpPr/>
          <p:nvPr userDrawn="1"/>
        </p:nvSpPr>
        <p:spPr>
          <a:xfrm>
            <a:off x="0" y="4965229"/>
            <a:ext cx="9144000" cy="1892771"/>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300" y="5095631"/>
            <a:ext cx="7331300" cy="539865"/>
          </a:xfrm>
        </p:spPr>
        <p:txBody>
          <a:bodyPr anchor="t">
            <a:normAutofit/>
          </a:bodyPr>
          <a:lstStyle>
            <a:lvl1pPr algn="l">
              <a:defRPr sz="3000">
                <a:solidFill>
                  <a:schemeClr val="bg1"/>
                </a:solidFill>
                <a:latin typeface="Arial"/>
                <a:cs typeface="Arial"/>
              </a:defRPr>
            </a:lvl1pPr>
          </a:lstStyle>
          <a:p>
            <a:r>
              <a:rPr lang="en-US" dirty="0" smtClean="0"/>
              <a:t>Click to edit Master title style</a:t>
            </a:r>
            <a:endParaRPr lang="en-US" dirty="0"/>
          </a:p>
        </p:txBody>
      </p:sp>
      <p:pic>
        <p:nvPicPr>
          <p:cNvPr id="9" name="Picture 8" descr="5002823B_ SAPS_Back to basics Powerpoint-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967" y="567267"/>
            <a:ext cx="4895088" cy="1359408"/>
          </a:xfrm>
          <a:prstGeom prst="rect">
            <a:avLst/>
          </a:prstGeom>
        </p:spPr>
      </p:pic>
      <p:pic>
        <p:nvPicPr>
          <p:cNvPr id="3" name="Picture 2"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3669975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0" hasCustomPrompt="1"/>
          </p:nvPr>
        </p:nvSpPr>
        <p:spPr>
          <a:xfrm>
            <a:off x="382668" y="1143515"/>
            <a:ext cx="6483800" cy="532885"/>
          </a:xfrm>
        </p:spPr>
        <p:txBody>
          <a:bodyPr>
            <a:normAutofit/>
          </a:bodyPr>
          <a:lstStyle>
            <a:lvl1pPr marL="0" indent="0" algn="l">
              <a:buNone/>
              <a:defRPr sz="1600">
                <a:solidFill>
                  <a:srgbClr val="023F8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
          </p:nvPr>
        </p:nvSpPr>
        <p:spPr>
          <a:xfrm>
            <a:off x="457200" y="2015207"/>
            <a:ext cx="8229600" cy="427129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pic>
        <p:nvPicPr>
          <p:cNvPr id="3" name="Picture 2"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Tree>
    <p:extLst>
      <p:ext uri="{BB962C8B-B14F-4D97-AF65-F5344CB8AC3E}">
        <p14:creationId xmlns:p14="http://schemas.microsoft.com/office/powerpoint/2010/main" val="38401313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4" name="Content Placeholder 2"/>
          <p:cNvSpPr>
            <a:spLocks noGrp="1"/>
          </p:cNvSpPr>
          <p:nvPr>
            <p:ph idx="10"/>
          </p:nvPr>
        </p:nvSpPr>
        <p:spPr>
          <a:xfrm>
            <a:off x="3361690" y="2163957"/>
            <a:ext cx="5325110" cy="414159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35512844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8"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36840254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18"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42353017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6606" y="4350011"/>
            <a:ext cx="8229600" cy="1143000"/>
          </a:xfrm>
        </p:spPr>
        <p:txBody>
          <a:bodyPr>
            <a:normAutofit/>
          </a:bodyPr>
          <a:lstStyle>
            <a:lvl1pPr algn="l">
              <a:defRPr sz="3000">
                <a:solidFill>
                  <a:schemeClr val="bg1"/>
                </a:solidFill>
                <a:latin typeface="Arial"/>
                <a:cs typeface="Arial"/>
              </a:defRPr>
            </a:lvl1pPr>
          </a:lstStyle>
          <a:p>
            <a:r>
              <a:rPr lang="en-US" dirty="0" smtClean="0"/>
              <a:t>Click to edit Master title style</a:t>
            </a:r>
            <a:endParaRPr lang="en-US" dirty="0"/>
          </a:p>
        </p:txBody>
      </p:sp>
      <p:pic>
        <p:nvPicPr>
          <p:cNvPr id="6" name="Picture 5" descr="5002823B_ SAPS_Back to basics Powerpoint_01-1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pic>
        <p:nvPicPr>
          <p:cNvPr id="7" name="Picture 6" descr="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438400"/>
            <a:ext cx="2164080" cy="1962912"/>
          </a:xfrm>
          <a:prstGeom prst="rect">
            <a:avLst/>
          </a:prstGeom>
        </p:spPr>
      </p:pic>
      <p:pic>
        <p:nvPicPr>
          <p:cNvPr id="8" name="Picture 7" descr="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30024" y="2438400"/>
            <a:ext cx="2164080" cy="1962912"/>
          </a:xfrm>
          <a:prstGeom prst="rect">
            <a:avLst/>
          </a:prstGeom>
        </p:spPr>
      </p:pic>
      <p:pic>
        <p:nvPicPr>
          <p:cNvPr id="9" name="Picture 8" descr="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6661" y="2438400"/>
            <a:ext cx="2164080" cy="1962912"/>
          </a:xfrm>
          <a:prstGeom prst="rect">
            <a:avLst/>
          </a:prstGeom>
        </p:spPr>
      </p:pic>
      <p:pic>
        <p:nvPicPr>
          <p:cNvPr id="10" name="Picture 9" descr="4.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79920" y="2438400"/>
            <a:ext cx="2164080" cy="1962912"/>
          </a:xfrm>
          <a:prstGeom prst="rect">
            <a:avLst/>
          </a:prstGeom>
        </p:spPr>
      </p:pic>
      <p:pic>
        <p:nvPicPr>
          <p:cNvPr id="12" name="Picture 11" descr="5002823B_ SAPS_Back to basics Powerpoint_01-27.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2680337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Img02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755" y="-2565401"/>
            <a:ext cx="9144754" cy="13721003"/>
          </a:xfrm>
          <a:prstGeom prst="rect">
            <a:avLst/>
          </a:prstGeom>
        </p:spPr>
      </p:pic>
      <p:sp>
        <p:nvSpPr>
          <p:cNvPr id="8" name="Rectangle 7"/>
          <p:cNvSpPr/>
          <p:nvPr userDrawn="1"/>
        </p:nvSpPr>
        <p:spPr>
          <a:xfrm>
            <a:off x="0" y="4965229"/>
            <a:ext cx="9144000" cy="1892771"/>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300" y="5095631"/>
            <a:ext cx="7331300" cy="539865"/>
          </a:xfrm>
        </p:spPr>
        <p:txBody>
          <a:bodyPr anchor="t">
            <a:normAutofit/>
          </a:bodyPr>
          <a:lstStyle>
            <a:lvl1pPr algn="l">
              <a:defRPr sz="3000">
                <a:solidFill>
                  <a:schemeClr val="bg1"/>
                </a:solidFill>
                <a:latin typeface="Arial"/>
                <a:cs typeface="Arial"/>
              </a:defRPr>
            </a:lvl1pPr>
          </a:lstStyle>
          <a:p>
            <a:r>
              <a:rPr lang="en-US" dirty="0" smtClean="0"/>
              <a:t>Click to edit Master title style</a:t>
            </a:r>
            <a:endParaRPr lang="en-US" dirty="0"/>
          </a:p>
        </p:txBody>
      </p:sp>
      <p:pic>
        <p:nvPicPr>
          <p:cNvPr id="9" name="Picture 8" descr="5002823B_ SAPS_Back to basics Powerpoint-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967" y="567267"/>
            <a:ext cx="4895088" cy="1359408"/>
          </a:xfrm>
          <a:prstGeom prst="rect">
            <a:avLst/>
          </a:prstGeom>
        </p:spPr>
      </p:pic>
      <p:pic>
        <p:nvPicPr>
          <p:cNvPr id="10" name="Picture 9"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1307509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500" y="1106076"/>
            <a:ext cx="8229600" cy="1143000"/>
          </a:xfrm>
        </p:spPr>
        <p:txBody>
          <a:bodyPr>
            <a:normAutofit/>
          </a:bodyPr>
          <a:lstStyle>
            <a:lvl1pPr algn="l">
              <a:defRPr sz="3000">
                <a:solidFill>
                  <a:srgbClr val="023F88"/>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1500" y="2554301"/>
            <a:ext cx="8229600" cy="3738550"/>
          </a:xfrm>
        </p:spPr>
        <p:txBody>
          <a:bodyPr>
            <a:normAutofit/>
          </a:bodyPr>
          <a:lstStyle>
            <a:lvl1pPr>
              <a:lnSpc>
                <a:spcPct val="130000"/>
              </a:lnSpc>
              <a:defRPr sz="2100">
                <a:solidFill>
                  <a:srgbClr val="023F88"/>
                </a:solidFill>
                <a:latin typeface="Arial"/>
                <a:cs typeface="Arial"/>
              </a:defRPr>
            </a:lvl1pPr>
            <a:lvl2pPr>
              <a:lnSpc>
                <a:spcPct val="130000"/>
              </a:lnSpc>
              <a:defRPr sz="2100">
                <a:solidFill>
                  <a:srgbClr val="023F88"/>
                </a:solidFill>
                <a:latin typeface="Arial"/>
                <a:cs typeface="Arial"/>
              </a:defRPr>
            </a:lvl2pPr>
            <a:lvl3pPr>
              <a:lnSpc>
                <a:spcPct val="130000"/>
              </a:lnSpc>
              <a:defRPr sz="2100">
                <a:solidFill>
                  <a:srgbClr val="023F88"/>
                </a:solidFill>
                <a:latin typeface="Arial"/>
                <a:cs typeface="Arial"/>
              </a:defRPr>
            </a:lvl3pPr>
            <a:lvl4pPr>
              <a:lnSpc>
                <a:spcPct val="130000"/>
              </a:lnSpc>
              <a:defRPr sz="2100">
                <a:solidFill>
                  <a:srgbClr val="023F88"/>
                </a:solidFill>
                <a:latin typeface="Arial"/>
                <a:cs typeface="Arial"/>
              </a:defRPr>
            </a:lvl4pPr>
            <a:lvl5pPr>
              <a:lnSpc>
                <a:spcPct val="130000"/>
              </a:lnSpc>
              <a:defRPr sz="2100">
                <a:solidFill>
                  <a:srgbClr val="023F88"/>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chemeClr val="bg1"/>
                </a:solidFill>
              </a:defRPr>
            </a:lvl1pPr>
          </a:lstStyle>
          <a:p>
            <a:fld id="{6E5F179B-226C-B04F-A3DC-7E00019F350A}" type="slidenum">
              <a:rPr lang="en-US" smtClean="0"/>
              <a:pPr/>
              <a:t>‹#›</a:t>
            </a:fld>
            <a:endParaRPr lang="en-US" dirty="0"/>
          </a:p>
        </p:txBody>
      </p:sp>
      <p:pic>
        <p:nvPicPr>
          <p:cNvPr id="8" name="Picture 7" descr="5002823B_ SAPS_Back to basics Powerpoint_01-1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Tree>
    <p:extLst>
      <p:ext uri="{BB962C8B-B14F-4D97-AF65-F5344CB8AC3E}">
        <p14:creationId xmlns:p14="http://schemas.microsoft.com/office/powerpoint/2010/main" val="2280303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Const Masilela and Const Jasson.JPG"/>
          <p:cNvPicPr>
            <a:picLocks noChangeAspect="1"/>
          </p:cNvPicPr>
          <p:nvPr userDrawn="1"/>
        </p:nvPicPr>
        <p:blipFill>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flipH="1">
            <a:off x="-1" y="748013"/>
            <a:ext cx="9169401" cy="6109987"/>
          </a:xfrm>
          <a:prstGeom prst="rect">
            <a:avLst/>
          </a:prstGeom>
        </p:spPr>
      </p:pic>
      <p:sp>
        <p:nvSpPr>
          <p:cNvPr id="10" name="Rectangle 9"/>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a:t>
            </a:r>
          </a:p>
        </p:txBody>
      </p:sp>
      <p:pic>
        <p:nvPicPr>
          <p:cNvPr id="8" name="Picture 7" descr="5002823B_ SAPS_Back to basics Powerpoint_01-1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13"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smtClean="0"/>
              <a:t>Click to edit Master title style</a:t>
            </a:r>
            <a:endParaRPr lang="en-US" dirty="0"/>
          </a:p>
        </p:txBody>
      </p:sp>
      <p:sp>
        <p:nvSpPr>
          <p:cNvPr id="17"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5002823B_ SAPS_Back to basics Powerpoint_01-27.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6467472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_DSC3092.jpg"/>
          <p:cNvPicPr>
            <a:picLocks noChangeAspect="1"/>
          </p:cNvPicPr>
          <p:nvPr userDrawn="1"/>
        </p:nvPicPr>
        <p:blipFill>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784746"/>
            <a:ext cx="9144000" cy="6073254"/>
          </a:xfrm>
          <a:prstGeom prst="rect">
            <a:avLst/>
          </a:prstGeom>
        </p:spPr>
      </p:pic>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pic>
        <p:nvPicPr>
          <p:cNvPr id="11" name="Picture 10" descr="5002823B_ SAPS_Back to basics Powerpoint_01-20.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49684" y="6108691"/>
            <a:ext cx="1603248" cy="310896"/>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5002823B_ SAPS_Back to basics Powerpoint_01-27.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2795883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DSC_5021_01.jpg"/>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213422"/>
            <a:ext cx="9144000" cy="5644578"/>
          </a:xfrm>
          <a:prstGeom prst="rect">
            <a:avLst/>
          </a:prstGeom>
        </p:spPr>
      </p:pic>
      <p:sp>
        <p:nvSpPr>
          <p:cNvPr id="13" name="Rectangle 1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6053468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DSC_5021_0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70" y="1223095"/>
            <a:ext cx="9153869" cy="5650670"/>
          </a:xfrm>
          <a:prstGeom prst="rect">
            <a:avLst/>
          </a:prstGeom>
        </p:spPr>
      </p:pic>
      <p:sp>
        <p:nvSpPr>
          <p:cNvPr id="13" name="Rectangle 12"/>
          <p:cNvSpPr/>
          <p:nvPr userDrawn="1"/>
        </p:nvSpPr>
        <p:spPr>
          <a:xfrm>
            <a:off x="0" y="0"/>
            <a:ext cx="9144000" cy="2109216"/>
          </a:xfrm>
          <a:prstGeom prst="rect">
            <a:avLst/>
          </a:prstGeom>
          <a:solidFill>
            <a:srgbClr val="13439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42305021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descr="DSC_5021_0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38200"/>
            <a:ext cx="9144000" cy="6019800"/>
          </a:xfrm>
          <a:prstGeom prst="rect">
            <a:avLst/>
          </a:prstGeom>
        </p:spPr>
      </p:pic>
      <p:sp>
        <p:nvSpPr>
          <p:cNvPr id="3" name="Rectangle 2"/>
          <p:cNvSpPr/>
          <p:nvPr userDrawn="1"/>
        </p:nvSpPr>
        <p:spPr>
          <a:xfrm>
            <a:off x="0" y="0"/>
            <a:ext cx="9144000" cy="2109216"/>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2823B_ SAPS_Back to basics Powerpoint_01-1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1800" y="554567"/>
            <a:ext cx="3139440" cy="871728"/>
          </a:xfrm>
          <a:prstGeom prst="rect">
            <a:avLst/>
          </a:prstGeom>
        </p:spPr>
      </p:pic>
      <p:sp>
        <p:nvSpPr>
          <p:cNvPr id="4" name="Slide Number Placeholder 3"/>
          <p:cNvSpPr>
            <a:spLocks noGrp="1"/>
          </p:cNvSpPr>
          <p:nvPr>
            <p:ph type="sldNum" sz="quarter" idx="10"/>
          </p:nvPr>
        </p:nvSpPr>
        <p:spPr/>
        <p:txBody>
          <a:bodyPr/>
          <a:lstStyle/>
          <a:p>
            <a:fld id="{6E5F179B-226C-B04F-A3DC-7E00019F350A}" type="slidenum">
              <a:rPr lang="en-US" smtClean="0"/>
              <a:pPr/>
              <a:t>‹#›</a:t>
            </a:fld>
            <a:endParaRPr lang="en-US" dirty="0"/>
          </a:p>
        </p:txBody>
      </p:sp>
      <p:sp>
        <p:nvSpPr>
          <p:cNvPr id="9" name="Text Placeholder 3"/>
          <p:cNvSpPr>
            <a:spLocks noGrp="1"/>
          </p:cNvSpPr>
          <p:nvPr>
            <p:ph type="body" sz="half" idx="2"/>
          </p:nvPr>
        </p:nvSpPr>
        <p:spPr>
          <a:xfrm>
            <a:off x="1896533" y="2109216"/>
            <a:ext cx="6984999" cy="2789772"/>
          </a:xfrm>
        </p:spPr>
        <p:txBody>
          <a:bodyPr anchor="t">
            <a:noAutofit/>
          </a:bodyPr>
          <a:lstStyle>
            <a:lvl1pPr marL="0" indent="0" algn="r">
              <a:lnSpc>
                <a:spcPct val="100000"/>
              </a:lnSpc>
              <a:buNone/>
              <a:defRPr sz="22000">
                <a:solidFill>
                  <a:srgbClr val="B0973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a:t>
            </a:r>
          </a:p>
        </p:txBody>
      </p:sp>
      <p:sp>
        <p:nvSpPr>
          <p:cNvPr id="10" name="Title 1"/>
          <p:cNvSpPr>
            <a:spLocks noGrp="1"/>
          </p:cNvSpPr>
          <p:nvPr>
            <p:ph type="ctrTitle"/>
          </p:nvPr>
        </p:nvSpPr>
        <p:spPr>
          <a:xfrm>
            <a:off x="4851403" y="2375279"/>
            <a:ext cx="3843864" cy="571120"/>
          </a:xfrm>
        </p:spPr>
        <p:txBody>
          <a:bodyPr anchor="t">
            <a:normAutofit/>
          </a:bodyPr>
          <a:lstStyle>
            <a:lvl1pPr algn="r">
              <a:defRPr sz="2000">
                <a:solidFill>
                  <a:schemeClr val="bg1"/>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2294457" y="5024961"/>
            <a:ext cx="6400800" cy="694267"/>
          </a:xfrm>
        </p:spPr>
        <p:txBody>
          <a:bodyPr anchor="t"/>
          <a:lstStyle>
            <a:lvl1pPr marL="0" indent="0" algn="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5002823B_ SAPS_Back to basics Powerpoint_01-27.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51429" y="6308717"/>
            <a:ext cx="1676400" cy="310896"/>
          </a:xfrm>
          <a:prstGeom prst="rect">
            <a:avLst/>
          </a:prstGeom>
        </p:spPr>
      </p:pic>
    </p:spTree>
    <p:extLst>
      <p:ext uri="{BB962C8B-B14F-4D97-AF65-F5344CB8AC3E}">
        <p14:creationId xmlns:p14="http://schemas.microsoft.com/office/powerpoint/2010/main" val="2510479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097280"/>
          </a:xfrm>
          <a:prstGeom prst="rect">
            <a:avLst/>
          </a:prstGeom>
          <a:solidFill>
            <a:srgbClr val="134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2823B_ SAPS_Back to basics Powerpoint_01-1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1064" y="203201"/>
            <a:ext cx="707136" cy="707136"/>
          </a:xfrm>
          <a:prstGeom prst="rect">
            <a:avLst/>
          </a:prstGeom>
        </p:spPr>
      </p:pic>
      <p:sp>
        <p:nvSpPr>
          <p:cNvPr id="3" name="Content Placeholder 2"/>
          <p:cNvSpPr>
            <a:spLocks noGrp="1"/>
          </p:cNvSpPr>
          <p:nvPr>
            <p:ph idx="1"/>
          </p:nvPr>
        </p:nvSpPr>
        <p:spPr>
          <a:xfrm>
            <a:off x="457200" y="2015207"/>
            <a:ext cx="8229600" cy="4290343"/>
          </a:xfrm>
        </p:spPr>
        <p:txBody>
          <a:bodyPr>
            <a:normAutofit/>
          </a:bodyPr>
          <a:lstStyle>
            <a:lvl1pPr>
              <a:buClr>
                <a:srgbClr val="023F88"/>
              </a:buClr>
              <a:defRPr sz="1400">
                <a:solidFill>
                  <a:srgbClr val="777777"/>
                </a:solidFill>
                <a:latin typeface="Arial"/>
                <a:cs typeface="Arial"/>
              </a:defRPr>
            </a:lvl1pPr>
            <a:lvl2pPr>
              <a:buClr>
                <a:srgbClr val="023F88"/>
              </a:buClr>
              <a:defRPr sz="1400">
                <a:solidFill>
                  <a:srgbClr val="777777"/>
                </a:solidFill>
                <a:latin typeface="Arial"/>
                <a:cs typeface="Arial"/>
              </a:defRPr>
            </a:lvl2pPr>
            <a:lvl3pPr marL="1143000" indent="-228600">
              <a:buClr>
                <a:srgbClr val="023F88"/>
              </a:buClr>
              <a:buFont typeface="Arial"/>
              <a:buChar char="•"/>
              <a:defRPr sz="1400">
                <a:solidFill>
                  <a:srgbClr val="777777"/>
                </a:solidFill>
                <a:latin typeface="Arial"/>
                <a:cs typeface="Arial"/>
              </a:defRPr>
            </a:lvl3pPr>
            <a:lvl4pPr>
              <a:buClr>
                <a:srgbClr val="023F88"/>
              </a:buClr>
              <a:defRPr sz="1400">
                <a:solidFill>
                  <a:srgbClr val="777777"/>
                </a:solidFill>
                <a:latin typeface="Arial"/>
                <a:cs typeface="Arial"/>
              </a:defRPr>
            </a:lvl4pPr>
            <a:lvl5pPr>
              <a:buClr>
                <a:srgbClr val="023F88"/>
              </a:buClr>
              <a:defRPr sz="1400">
                <a:solidFill>
                  <a:srgbClr val="777777"/>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382667" y="364068"/>
            <a:ext cx="8229600" cy="599946"/>
          </a:xfrm>
        </p:spPr>
        <p:txBody>
          <a:bodyPr>
            <a:normAutofit/>
          </a:bodyPr>
          <a:lstStyle>
            <a:lvl1pPr algn="l">
              <a:defRPr sz="2100" b="1">
                <a:solidFill>
                  <a:schemeClr val="bg1"/>
                </a:solidFill>
                <a:latin typeface="Arial"/>
                <a:cs typeface="Arial"/>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26094175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3762031" y="6345767"/>
            <a:ext cx="1603005" cy="365125"/>
          </a:xfrm>
          <a:prstGeom prst="rect">
            <a:avLst/>
          </a:prstGeom>
        </p:spPr>
        <p:txBody>
          <a:bodyPr vert="horz" lIns="91440" tIns="45720" rIns="91440" bIns="45720" rtlCol="0" anchor="ctr"/>
          <a:lstStyle>
            <a:lvl1pPr algn="ctr">
              <a:defRPr sz="1200">
                <a:solidFill>
                  <a:srgbClr val="023F88"/>
                </a:solidFill>
              </a:defRPr>
            </a:lvl1pPr>
          </a:lstStyle>
          <a:p>
            <a:fld id="{6E5F179B-226C-B04F-A3DC-7E00019F350A}" type="slidenum">
              <a:rPr lang="en-US" smtClean="0"/>
              <a:pPr/>
              <a:t>‹#›</a:t>
            </a:fld>
            <a:endParaRPr lang="en-US" dirty="0"/>
          </a:p>
        </p:txBody>
      </p:sp>
    </p:spTree>
    <p:extLst>
      <p:ext uri="{BB962C8B-B14F-4D97-AF65-F5344CB8AC3E}">
        <p14:creationId xmlns:p14="http://schemas.microsoft.com/office/powerpoint/2010/main" val="39655122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61" r:id="rId6"/>
    <p:sldLayoutId id="2147483660" r:id="rId7"/>
    <p:sldLayoutId id="2147483662" r:id="rId8"/>
    <p:sldLayoutId id="2147483652" r:id="rId9"/>
    <p:sldLayoutId id="2147483653" r:id="rId10"/>
    <p:sldLayoutId id="2147483654" r:id="rId11"/>
    <p:sldLayoutId id="2147483655" r:id="rId12"/>
    <p:sldLayoutId id="2147483657" r:id="rId13"/>
    <p:sldLayoutId id="2147483656"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1800" b="1" dirty="0" smtClean="0"/>
              <a:t>DRAFT CONTROLLED </a:t>
            </a:r>
            <a:r>
              <a:rPr lang="en-GB" sz="1800" b="1" dirty="0"/>
              <a:t>ANIMALS AND ANIMAL PRODUCTS BILL</a:t>
            </a:r>
            <a:endParaRPr lang="en-ZA" sz="1800" dirty="0"/>
          </a:p>
        </p:txBody>
      </p:sp>
      <p:sp>
        <p:nvSpPr>
          <p:cNvPr id="7" name="Title 1"/>
          <p:cNvSpPr txBox="1">
            <a:spLocks/>
          </p:cNvSpPr>
          <p:nvPr/>
        </p:nvSpPr>
        <p:spPr>
          <a:xfrm>
            <a:off x="644300" y="5567760"/>
            <a:ext cx="7331300" cy="5398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000" kern="1200">
                <a:solidFill>
                  <a:schemeClr val="bg1"/>
                </a:solidFill>
                <a:latin typeface="Arial"/>
                <a:ea typeface="+mj-ea"/>
                <a:cs typeface="Arial"/>
              </a:defRPr>
            </a:lvl1pPr>
          </a:lstStyle>
          <a:p>
            <a:r>
              <a:rPr lang="en-US" sz="2000" dirty="0" smtClean="0">
                <a:solidFill>
                  <a:srgbClr val="828282"/>
                </a:solidFill>
              </a:rPr>
              <a:t>BRIEF OVERVIEW</a:t>
            </a:r>
            <a:endParaRPr lang="en-US" sz="2000" dirty="0">
              <a:solidFill>
                <a:srgbClr val="828282"/>
              </a:solidFill>
            </a:endParaRPr>
          </a:p>
        </p:txBody>
      </p:sp>
    </p:spTree>
    <p:extLst>
      <p:ext uri="{BB962C8B-B14F-4D97-AF65-F5344CB8AC3E}">
        <p14:creationId xmlns:p14="http://schemas.microsoft.com/office/powerpoint/2010/main" val="175849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a:t>Chapter 2: Record Keeping</a:t>
            </a:r>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10</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Any </a:t>
            </a:r>
            <a:r>
              <a:rPr lang="en-ZA" dirty="0">
                <a:latin typeface="Arial"/>
                <a:cs typeface="Arial"/>
              </a:rPr>
              <a:t>entry </a:t>
            </a:r>
            <a:r>
              <a:rPr lang="en-ZA" dirty="0" smtClean="0">
                <a:latin typeface="Arial"/>
                <a:cs typeface="Arial"/>
              </a:rPr>
              <a:t>must be made within </a:t>
            </a:r>
            <a:r>
              <a:rPr lang="en-ZA" dirty="0">
                <a:latin typeface="Arial"/>
                <a:cs typeface="Arial"/>
              </a:rPr>
              <a:t>seven days from occurrence of the relevant </a:t>
            </a:r>
            <a:r>
              <a:rPr lang="en-ZA" dirty="0" smtClean="0">
                <a:latin typeface="Arial"/>
                <a:cs typeface="Arial"/>
              </a:rPr>
              <a:t>event</a:t>
            </a:r>
            <a:endParaRPr lang="en-ZA" dirty="0">
              <a:latin typeface="Arial"/>
              <a:cs typeface="Arial"/>
            </a:endParaRPr>
          </a:p>
          <a:p>
            <a:r>
              <a:rPr lang="en-ZA" dirty="0" smtClean="0">
                <a:latin typeface="Arial"/>
                <a:cs typeface="Arial"/>
              </a:rPr>
              <a:t>Person must ensure </a:t>
            </a:r>
            <a:r>
              <a:rPr lang="en-ZA" dirty="0">
                <a:latin typeface="Arial"/>
                <a:cs typeface="Arial"/>
              </a:rPr>
              <a:t>that all </a:t>
            </a:r>
            <a:r>
              <a:rPr lang="en-ZA" dirty="0" smtClean="0">
                <a:latin typeface="Arial"/>
                <a:cs typeface="Arial"/>
              </a:rPr>
              <a:t>animals are </a:t>
            </a:r>
            <a:r>
              <a:rPr lang="en-ZA" dirty="0">
                <a:latin typeface="Arial"/>
                <a:cs typeface="Arial"/>
              </a:rPr>
              <a:t>counted at least every 14 days and that the corresponding entry is made in the </a:t>
            </a:r>
            <a:r>
              <a:rPr lang="en-ZA" dirty="0" smtClean="0">
                <a:latin typeface="Arial"/>
                <a:cs typeface="Arial"/>
              </a:rPr>
              <a:t>register</a:t>
            </a:r>
          </a:p>
          <a:p>
            <a:r>
              <a:rPr lang="en-ZA" dirty="0" smtClean="0">
                <a:latin typeface="Arial"/>
                <a:cs typeface="Arial"/>
              </a:rPr>
              <a:t>Person must give a </a:t>
            </a:r>
            <a:r>
              <a:rPr lang="en-ZA" dirty="0">
                <a:latin typeface="Arial"/>
                <a:cs typeface="Arial"/>
              </a:rPr>
              <a:t>consecutive number to every subsequent </a:t>
            </a:r>
            <a:r>
              <a:rPr lang="en-ZA" dirty="0" smtClean="0">
                <a:latin typeface="Arial"/>
                <a:cs typeface="Arial"/>
              </a:rPr>
              <a:t>register</a:t>
            </a:r>
          </a:p>
          <a:p>
            <a:r>
              <a:rPr lang="en-ZA" dirty="0" smtClean="0">
                <a:latin typeface="Arial"/>
                <a:cs typeface="Arial"/>
              </a:rPr>
              <a:t>Person must retain </a:t>
            </a:r>
            <a:r>
              <a:rPr lang="en-ZA" dirty="0">
                <a:latin typeface="Arial"/>
                <a:cs typeface="Arial"/>
              </a:rPr>
              <a:t>a register for a period of </a:t>
            </a:r>
            <a:r>
              <a:rPr lang="en-ZA" dirty="0" smtClean="0">
                <a:latin typeface="Arial"/>
                <a:cs typeface="Arial"/>
              </a:rPr>
              <a:t>3 </a:t>
            </a:r>
            <a:r>
              <a:rPr lang="en-ZA" dirty="0">
                <a:latin typeface="Arial"/>
                <a:cs typeface="Arial"/>
              </a:rPr>
              <a:t>years after the last </a:t>
            </a:r>
            <a:r>
              <a:rPr lang="en-ZA" dirty="0" smtClean="0">
                <a:latin typeface="Arial"/>
                <a:cs typeface="Arial"/>
              </a:rPr>
              <a:t>animal was </a:t>
            </a:r>
            <a:r>
              <a:rPr lang="en-ZA" dirty="0">
                <a:latin typeface="Arial"/>
                <a:cs typeface="Arial"/>
              </a:rPr>
              <a:t>disposed of.</a:t>
            </a: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a:t>Chapter 2: Identification document </a:t>
            </a:r>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11</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 person (including auctioneer/agent) who </a:t>
            </a:r>
            <a:r>
              <a:rPr lang="en-ZA" dirty="0">
                <a:latin typeface="Arial"/>
                <a:cs typeface="Arial"/>
              </a:rPr>
              <a:t>disposes </a:t>
            </a:r>
            <a:r>
              <a:rPr lang="en-ZA" dirty="0" smtClean="0">
                <a:latin typeface="Arial"/>
                <a:cs typeface="Arial"/>
              </a:rPr>
              <a:t>of an animal must issue an identification document to </a:t>
            </a:r>
            <a:r>
              <a:rPr lang="en-ZA" dirty="0">
                <a:latin typeface="Arial"/>
                <a:cs typeface="Arial"/>
              </a:rPr>
              <a:t>the person acquiring such </a:t>
            </a:r>
            <a:r>
              <a:rPr lang="en-ZA" dirty="0" smtClean="0">
                <a:latin typeface="Arial"/>
                <a:cs typeface="Arial"/>
              </a:rPr>
              <a:t>animal</a:t>
            </a:r>
          </a:p>
          <a:p>
            <a:r>
              <a:rPr lang="en-ZA" dirty="0" smtClean="0">
                <a:latin typeface="Arial"/>
                <a:cs typeface="Arial"/>
              </a:rPr>
              <a:t>The identification document will be in the regulations</a:t>
            </a:r>
            <a:endParaRPr lang="en-ZA"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a:t>Chapter 2: Identification document </a:t>
            </a:r>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12</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The </a:t>
            </a:r>
            <a:r>
              <a:rPr lang="en-ZA" dirty="0">
                <a:latin typeface="Arial"/>
                <a:cs typeface="Arial"/>
              </a:rPr>
              <a:t>full names, identity number, physical address and, where available, telephone number </a:t>
            </a:r>
            <a:r>
              <a:rPr lang="en-ZA" dirty="0" smtClean="0">
                <a:latin typeface="Arial"/>
                <a:cs typeface="Arial"/>
              </a:rPr>
              <a:t>of the </a:t>
            </a:r>
            <a:r>
              <a:rPr lang="en-ZA" dirty="0">
                <a:latin typeface="Arial"/>
                <a:cs typeface="Arial"/>
              </a:rPr>
              <a:t>owner and the person disposing of such domesticated </a:t>
            </a:r>
            <a:r>
              <a:rPr lang="en-ZA" dirty="0" smtClean="0">
                <a:latin typeface="Arial"/>
                <a:cs typeface="Arial"/>
              </a:rPr>
              <a:t>animal; the </a:t>
            </a:r>
            <a:r>
              <a:rPr lang="en-ZA" dirty="0">
                <a:latin typeface="Arial"/>
                <a:cs typeface="Arial"/>
              </a:rPr>
              <a:t>person acquiring </a:t>
            </a:r>
            <a:r>
              <a:rPr lang="en-ZA" dirty="0" smtClean="0">
                <a:latin typeface="Arial"/>
                <a:cs typeface="Arial"/>
              </a:rPr>
              <a:t>the animal; where </a:t>
            </a:r>
            <a:r>
              <a:rPr lang="en-ZA" dirty="0">
                <a:latin typeface="Arial"/>
                <a:cs typeface="Arial"/>
              </a:rPr>
              <a:t>applicable, any </a:t>
            </a:r>
            <a:r>
              <a:rPr lang="en-ZA" dirty="0" smtClean="0">
                <a:latin typeface="Arial"/>
                <a:cs typeface="Arial"/>
              </a:rPr>
              <a:t>agent</a:t>
            </a:r>
          </a:p>
          <a:p>
            <a:r>
              <a:rPr lang="en-ZA" dirty="0" smtClean="0">
                <a:latin typeface="Arial"/>
                <a:cs typeface="Arial"/>
              </a:rPr>
              <a:t>The </a:t>
            </a:r>
            <a:r>
              <a:rPr lang="en-ZA" dirty="0">
                <a:latin typeface="Arial"/>
                <a:cs typeface="Arial"/>
              </a:rPr>
              <a:t>breed or, where such breed cannot be reasonably determined, the </a:t>
            </a:r>
            <a:r>
              <a:rPr lang="en-ZA" dirty="0" smtClean="0">
                <a:latin typeface="Arial"/>
                <a:cs typeface="Arial"/>
              </a:rPr>
              <a:t>species</a:t>
            </a:r>
          </a:p>
          <a:p>
            <a:r>
              <a:rPr lang="en-ZA" dirty="0" smtClean="0">
                <a:latin typeface="Arial"/>
                <a:cs typeface="Arial"/>
              </a:rPr>
              <a:t>The </a:t>
            </a:r>
            <a:r>
              <a:rPr lang="en-ZA" dirty="0">
                <a:latin typeface="Arial"/>
                <a:cs typeface="Arial"/>
              </a:rPr>
              <a:t>registered identification mark, where such domesticated animal must be marked in accordance with any law requiring the marking of such animal</a:t>
            </a:r>
            <a:r>
              <a:rPr lang="en-ZA" dirty="0" smtClean="0">
                <a:latin typeface="Arial"/>
                <a:cs typeface="Arial"/>
              </a:rPr>
              <a:t>; any </a:t>
            </a:r>
            <a:r>
              <a:rPr lang="en-ZA" dirty="0">
                <a:latin typeface="Arial"/>
                <a:cs typeface="Arial"/>
              </a:rPr>
              <a:t>other identification mark or distinguishing feature</a:t>
            </a:r>
            <a:r>
              <a:rPr lang="en-ZA" dirty="0" smtClean="0">
                <a:latin typeface="Arial"/>
                <a:cs typeface="Arial"/>
              </a:rPr>
              <a:t>; predominant </a:t>
            </a:r>
            <a:r>
              <a:rPr lang="en-ZA" dirty="0">
                <a:latin typeface="Arial"/>
                <a:cs typeface="Arial"/>
              </a:rPr>
              <a:t>colour or combination of colours</a:t>
            </a:r>
            <a:r>
              <a:rPr lang="en-ZA" dirty="0" smtClean="0">
                <a:latin typeface="Arial"/>
                <a:cs typeface="Arial"/>
              </a:rPr>
              <a:t>; gender</a:t>
            </a:r>
          </a:p>
          <a:p>
            <a:r>
              <a:rPr lang="en-ZA" dirty="0" smtClean="0">
                <a:latin typeface="Arial"/>
                <a:cs typeface="Arial"/>
              </a:rPr>
              <a:t>Date of disposal</a:t>
            </a:r>
          </a:p>
          <a:p>
            <a:r>
              <a:rPr lang="en-ZA" dirty="0" smtClean="0">
                <a:latin typeface="Arial"/>
                <a:cs typeface="Arial"/>
              </a:rPr>
              <a:t>A </a:t>
            </a:r>
            <a:r>
              <a:rPr lang="en-ZA" dirty="0">
                <a:latin typeface="Arial"/>
                <a:cs typeface="Arial"/>
              </a:rPr>
              <a:t>certificate signed by the person issuing the identification document, certifying that such domesticated animal is his or her property or that he or she is duly authorised by the owner thereof to dispose of </a:t>
            </a:r>
            <a:r>
              <a:rPr lang="en-ZA" dirty="0" smtClean="0">
                <a:latin typeface="Arial"/>
                <a:cs typeface="Arial"/>
              </a:rPr>
              <a:t>it</a:t>
            </a:r>
          </a:p>
          <a:p>
            <a:r>
              <a:rPr lang="en-ZA" dirty="0" smtClean="0">
                <a:latin typeface="Arial"/>
                <a:cs typeface="Arial"/>
              </a:rPr>
              <a:t>Date </a:t>
            </a:r>
            <a:r>
              <a:rPr lang="en-ZA" dirty="0">
                <a:latin typeface="Arial"/>
                <a:cs typeface="Arial"/>
              </a:rPr>
              <a:t>on which the identification document was </a:t>
            </a:r>
            <a:r>
              <a:rPr lang="en-ZA" dirty="0" smtClean="0">
                <a:latin typeface="Arial"/>
                <a:cs typeface="Arial"/>
              </a:rPr>
              <a:t>issued</a:t>
            </a:r>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82667" y="340318"/>
            <a:ext cx="8229600" cy="599946"/>
          </a:xfrm>
        </p:spPr>
        <p:txBody>
          <a:bodyPr>
            <a:normAutofit fontScale="90000"/>
          </a:bodyPr>
          <a:lstStyle/>
          <a:p>
            <a:r>
              <a:rPr lang="en-US" dirty="0" smtClean="0"/>
              <a:t>Chapter 2: </a:t>
            </a:r>
            <a:r>
              <a:rPr lang="en-ZA" dirty="0"/>
              <a:t>Duties of persons when acquiring </a:t>
            </a:r>
            <a:r>
              <a:rPr lang="en-ZA" dirty="0" smtClean="0"/>
              <a:t>an animal</a:t>
            </a:r>
            <a:r>
              <a:rPr lang="en-ZA" dirty="0"/>
              <a:t/>
            </a:r>
            <a:br>
              <a:rPr lang="en-ZA" dirty="0"/>
            </a:b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13</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dirty="0">
              <a:latin typeface="Arial"/>
              <a:cs typeface="Arial"/>
            </a:endParaRPr>
          </a:p>
          <a:p>
            <a:r>
              <a:rPr lang="en-ZA" dirty="0" smtClean="0">
                <a:latin typeface="Arial"/>
                <a:cs typeface="Arial"/>
              </a:rPr>
              <a:t>A person may </a:t>
            </a:r>
            <a:r>
              <a:rPr lang="en-ZA" dirty="0">
                <a:latin typeface="Arial"/>
                <a:cs typeface="Arial"/>
              </a:rPr>
              <a:t>not take possession of </a:t>
            </a:r>
            <a:r>
              <a:rPr lang="en-ZA" dirty="0" smtClean="0">
                <a:latin typeface="Arial"/>
                <a:cs typeface="Arial"/>
              </a:rPr>
              <a:t>a </a:t>
            </a:r>
            <a:r>
              <a:rPr lang="en-ZA" dirty="0">
                <a:latin typeface="Arial"/>
                <a:cs typeface="Arial"/>
              </a:rPr>
              <a:t>domesticated animal, unless he or she has―</a:t>
            </a:r>
          </a:p>
          <a:p>
            <a:pPr lvl="1"/>
            <a:r>
              <a:rPr lang="en-ZA" dirty="0" smtClean="0">
                <a:latin typeface="Arial"/>
                <a:cs typeface="Arial"/>
              </a:rPr>
              <a:t>taken </a:t>
            </a:r>
            <a:r>
              <a:rPr lang="en-ZA" dirty="0">
                <a:latin typeface="Arial"/>
                <a:cs typeface="Arial"/>
              </a:rPr>
              <a:t>reasonable steps to verify the information </a:t>
            </a:r>
            <a:r>
              <a:rPr lang="en-ZA" dirty="0" smtClean="0">
                <a:latin typeface="Arial"/>
                <a:cs typeface="Arial"/>
              </a:rPr>
              <a:t>that </a:t>
            </a:r>
            <a:r>
              <a:rPr lang="en-ZA" dirty="0">
                <a:latin typeface="Arial"/>
                <a:cs typeface="Arial"/>
              </a:rPr>
              <a:t>is presented by the person disposing of the </a:t>
            </a:r>
            <a:r>
              <a:rPr lang="en-ZA" dirty="0" smtClean="0">
                <a:latin typeface="Arial"/>
                <a:cs typeface="Arial"/>
              </a:rPr>
              <a:t>animal and </a:t>
            </a:r>
            <a:r>
              <a:rPr lang="en-ZA" dirty="0">
                <a:latin typeface="Arial"/>
                <a:cs typeface="Arial"/>
              </a:rPr>
              <a:t>ensure that </a:t>
            </a:r>
            <a:r>
              <a:rPr lang="en-ZA" dirty="0" smtClean="0">
                <a:latin typeface="Arial"/>
                <a:cs typeface="Arial"/>
              </a:rPr>
              <a:t>the information </a:t>
            </a:r>
            <a:r>
              <a:rPr lang="en-ZA" dirty="0">
                <a:latin typeface="Arial"/>
                <a:cs typeface="Arial"/>
              </a:rPr>
              <a:t>is correctly entered on the identification </a:t>
            </a:r>
            <a:r>
              <a:rPr lang="en-ZA" dirty="0" smtClean="0">
                <a:latin typeface="Arial"/>
                <a:cs typeface="Arial"/>
              </a:rPr>
              <a:t>certificate;</a:t>
            </a:r>
          </a:p>
          <a:p>
            <a:pPr lvl="1"/>
            <a:r>
              <a:rPr lang="en-ZA" dirty="0" smtClean="0">
                <a:latin typeface="Arial"/>
                <a:cs typeface="Arial"/>
              </a:rPr>
              <a:t>inspected </a:t>
            </a:r>
            <a:r>
              <a:rPr lang="en-ZA" dirty="0">
                <a:latin typeface="Arial"/>
                <a:cs typeface="Arial"/>
              </a:rPr>
              <a:t>proof that the person disposing of </a:t>
            </a:r>
            <a:r>
              <a:rPr lang="en-ZA" dirty="0" smtClean="0">
                <a:latin typeface="Arial"/>
                <a:cs typeface="Arial"/>
              </a:rPr>
              <a:t>an animal </a:t>
            </a:r>
            <a:r>
              <a:rPr lang="en-ZA" dirty="0">
                <a:latin typeface="Arial"/>
                <a:cs typeface="Arial"/>
              </a:rPr>
              <a:t>on behalf of another person, is duly authorised to dispose of such domesticated animal; </a:t>
            </a:r>
            <a:endParaRPr lang="en-ZA" dirty="0" smtClean="0">
              <a:latin typeface="Arial"/>
              <a:cs typeface="Arial"/>
            </a:endParaRPr>
          </a:p>
          <a:p>
            <a:pPr lvl="1"/>
            <a:r>
              <a:rPr lang="en-ZA" dirty="0" smtClean="0">
                <a:latin typeface="Arial"/>
                <a:cs typeface="Arial"/>
              </a:rPr>
              <a:t>verified </a:t>
            </a:r>
            <a:r>
              <a:rPr lang="en-ZA" dirty="0">
                <a:latin typeface="Arial"/>
                <a:cs typeface="Arial"/>
              </a:rPr>
              <a:t>that such domesticated animal is </a:t>
            </a:r>
            <a:r>
              <a:rPr lang="en-ZA" dirty="0" err="1" smtClean="0">
                <a:latin typeface="Arial"/>
                <a:cs typeface="Arial"/>
              </a:rPr>
              <a:t>markedl</a:t>
            </a:r>
            <a:r>
              <a:rPr lang="en-ZA" dirty="0">
                <a:latin typeface="Arial"/>
                <a:cs typeface="Arial"/>
              </a:rPr>
              <a:t>; </a:t>
            </a:r>
            <a:r>
              <a:rPr lang="en-ZA" dirty="0" smtClean="0">
                <a:latin typeface="Arial"/>
                <a:cs typeface="Arial"/>
              </a:rPr>
              <a:t>and</a:t>
            </a:r>
          </a:p>
          <a:p>
            <a:pPr lvl="1"/>
            <a:r>
              <a:rPr lang="en-ZA" dirty="0" smtClean="0">
                <a:latin typeface="Arial"/>
                <a:cs typeface="Arial"/>
              </a:rPr>
              <a:t>received </a:t>
            </a:r>
            <a:r>
              <a:rPr lang="en-ZA" dirty="0">
                <a:latin typeface="Arial"/>
                <a:cs typeface="Arial"/>
              </a:rPr>
              <a:t>the identification document relating to that domesticated animal.</a:t>
            </a:r>
          </a:p>
          <a:p>
            <a:r>
              <a:rPr lang="en-ZA" dirty="0" smtClean="0">
                <a:latin typeface="Arial"/>
                <a:cs typeface="Arial"/>
              </a:rPr>
              <a:t>An </a:t>
            </a:r>
            <a:r>
              <a:rPr lang="en-ZA" dirty="0">
                <a:latin typeface="Arial"/>
                <a:cs typeface="Arial"/>
              </a:rPr>
              <a:t>owner of an acquired domesticated animal in respect of which an identification document was issued </a:t>
            </a:r>
            <a:r>
              <a:rPr lang="en-ZA" dirty="0" smtClean="0">
                <a:latin typeface="Arial"/>
                <a:cs typeface="Arial"/>
              </a:rPr>
              <a:t>must </a:t>
            </a:r>
            <a:r>
              <a:rPr lang="en-ZA" dirty="0">
                <a:latin typeface="Arial"/>
                <a:cs typeface="Arial"/>
              </a:rPr>
              <a:t>ensure that such identification document is retained as long as the domesticated animal is owned by that person, or for a period of three years, whichever is the longest.</a:t>
            </a: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3: Transport</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14</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 </a:t>
            </a:r>
            <a:r>
              <a:rPr lang="en-ZA" dirty="0">
                <a:latin typeface="Arial"/>
                <a:cs typeface="Arial"/>
              </a:rPr>
              <a:t>owner or an designated person who transports any </a:t>
            </a:r>
            <a:r>
              <a:rPr lang="en-ZA" dirty="0" smtClean="0">
                <a:latin typeface="Arial"/>
                <a:cs typeface="Arial"/>
              </a:rPr>
              <a:t>animal or animal </a:t>
            </a:r>
            <a:r>
              <a:rPr lang="en-ZA" dirty="0">
                <a:latin typeface="Arial"/>
                <a:cs typeface="Arial"/>
              </a:rPr>
              <a:t>product </a:t>
            </a:r>
            <a:r>
              <a:rPr lang="en-ZA" dirty="0" smtClean="0">
                <a:latin typeface="Arial"/>
                <a:cs typeface="Arial"/>
              </a:rPr>
              <a:t>must be </a:t>
            </a:r>
            <a:r>
              <a:rPr lang="en-ZA" dirty="0">
                <a:latin typeface="Arial"/>
                <a:cs typeface="Arial"/>
              </a:rPr>
              <a:t>in possession of his or her identity document </a:t>
            </a:r>
            <a:r>
              <a:rPr lang="en-ZA" dirty="0" smtClean="0">
                <a:latin typeface="Arial"/>
                <a:cs typeface="Arial"/>
              </a:rPr>
              <a:t>and </a:t>
            </a:r>
            <a:r>
              <a:rPr lang="en-ZA" dirty="0">
                <a:latin typeface="Arial"/>
                <a:cs typeface="Arial"/>
              </a:rPr>
              <a:t>a certified copy of the registered identification mark certificate of that </a:t>
            </a:r>
            <a:r>
              <a:rPr lang="en-ZA" dirty="0" smtClean="0">
                <a:latin typeface="Arial"/>
                <a:cs typeface="Arial"/>
              </a:rPr>
              <a:t>owner for the duration of the trip</a:t>
            </a:r>
          </a:p>
          <a:p>
            <a:r>
              <a:rPr lang="en-ZA" dirty="0" smtClean="0">
                <a:latin typeface="Arial"/>
                <a:cs typeface="Arial"/>
              </a:rPr>
              <a:t>A </a:t>
            </a:r>
            <a:r>
              <a:rPr lang="en-ZA" dirty="0">
                <a:latin typeface="Arial"/>
                <a:cs typeface="Arial"/>
              </a:rPr>
              <a:t>designated person </a:t>
            </a:r>
            <a:r>
              <a:rPr lang="en-ZA" dirty="0" smtClean="0">
                <a:latin typeface="Arial"/>
                <a:cs typeface="Arial"/>
              </a:rPr>
              <a:t>must also be </a:t>
            </a:r>
            <a:r>
              <a:rPr lang="en-ZA" dirty="0">
                <a:latin typeface="Arial"/>
                <a:cs typeface="Arial"/>
              </a:rPr>
              <a:t>in possession of proof that he or she is duly </a:t>
            </a:r>
            <a:r>
              <a:rPr lang="en-ZA" dirty="0" smtClean="0">
                <a:latin typeface="Arial"/>
                <a:cs typeface="Arial"/>
              </a:rPr>
              <a:t>designated</a:t>
            </a:r>
            <a:endParaRPr lang="en-ZA"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3: Transport</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15</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Other persons must be in </a:t>
            </a:r>
            <a:r>
              <a:rPr lang="en-ZA" dirty="0">
                <a:latin typeface="Arial"/>
                <a:cs typeface="Arial"/>
              </a:rPr>
              <a:t>possession of </a:t>
            </a:r>
            <a:r>
              <a:rPr lang="en-ZA" dirty="0" smtClean="0">
                <a:latin typeface="Arial"/>
                <a:cs typeface="Arial"/>
              </a:rPr>
              <a:t>identity </a:t>
            </a:r>
            <a:r>
              <a:rPr lang="en-ZA" dirty="0">
                <a:latin typeface="Arial"/>
                <a:cs typeface="Arial"/>
              </a:rPr>
              <a:t>document as well as the </a:t>
            </a:r>
            <a:r>
              <a:rPr lang="en-ZA" dirty="0" smtClean="0">
                <a:latin typeface="Arial"/>
                <a:cs typeface="Arial"/>
              </a:rPr>
              <a:t>removal certificate </a:t>
            </a:r>
          </a:p>
          <a:p>
            <a:r>
              <a:rPr lang="en-ZA" dirty="0" smtClean="0">
                <a:latin typeface="Arial"/>
                <a:cs typeface="Arial"/>
              </a:rPr>
              <a:t>A </a:t>
            </a:r>
            <a:r>
              <a:rPr lang="en-ZA" dirty="0">
                <a:latin typeface="Arial"/>
                <a:cs typeface="Arial"/>
              </a:rPr>
              <a:t>removal certificate must be issued by the owner or designated person and </a:t>
            </a:r>
            <a:r>
              <a:rPr lang="en-ZA" dirty="0" smtClean="0">
                <a:latin typeface="Arial"/>
                <a:cs typeface="Arial"/>
              </a:rPr>
              <a:t>contain certain particulars e.g. particulars of the owner or designated person, particulars of the person </a:t>
            </a:r>
            <a:r>
              <a:rPr lang="en-ZA" dirty="0">
                <a:latin typeface="Arial"/>
                <a:cs typeface="Arial"/>
              </a:rPr>
              <a:t>transporting </a:t>
            </a:r>
            <a:r>
              <a:rPr lang="en-ZA" dirty="0" smtClean="0">
                <a:latin typeface="Arial"/>
                <a:cs typeface="Arial"/>
              </a:rPr>
              <a:t>the animal, premises from where and to where the animal is transported</a:t>
            </a:r>
          </a:p>
          <a:p>
            <a:pPr lvl="1"/>
            <a:r>
              <a:rPr lang="en-ZA" dirty="0" smtClean="0">
                <a:latin typeface="Arial"/>
                <a:cs typeface="Arial"/>
              </a:rPr>
              <a:t>Animals: the </a:t>
            </a:r>
            <a:r>
              <a:rPr lang="en-ZA" dirty="0">
                <a:latin typeface="Arial"/>
                <a:cs typeface="Arial"/>
              </a:rPr>
              <a:t>breed </a:t>
            </a:r>
            <a:r>
              <a:rPr lang="en-ZA" dirty="0" smtClean="0">
                <a:latin typeface="Arial"/>
                <a:cs typeface="Arial"/>
              </a:rPr>
              <a:t>or species, the </a:t>
            </a:r>
            <a:r>
              <a:rPr lang="en-ZA" dirty="0">
                <a:latin typeface="Arial"/>
                <a:cs typeface="Arial"/>
              </a:rPr>
              <a:t>registered identification </a:t>
            </a:r>
            <a:r>
              <a:rPr lang="en-ZA" dirty="0" smtClean="0">
                <a:latin typeface="Arial"/>
                <a:cs typeface="Arial"/>
              </a:rPr>
              <a:t>mark; any </a:t>
            </a:r>
            <a:r>
              <a:rPr lang="en-ZA" dirty="0">
                <a:latin typeface="Arial"/>
                <a:cs typeface="Arial"/>
              </a:rPr>
              <a:t>other identification mark or distinguishing feature</a:t>
            </a:r>
            <a:r>
              <a:rPr lang="en-ZA" dirty="0" smtClean="0">
                <a:latin typeface="Arial"/>
                <a:cs typeface="Arial"/>
              </a:rPr>
              <a:t>; predominant </a:t>
            </a:r>
            <a:r>
              <a:rPr lang="en-ZA" dirty="0">
                <a:latin typeface="Arial"/>
                <a:cs typeface="Arial"/>
              </a:rPr>
              <a:t>colour or combination of colours</a:t>
            </a:r>
            <a:r>
              <a:rPr lang="en-ZA" dirty="0" smtClean="0">
                <a:latin typeface="Arial"/>
                <a:cs typeface="Arial"/>
              </a:rPr>
              <a:t>; gender</a:t>
            </a:r>
            <a:r>
              <a:rPr lang="en-ZA" dirty="0">
                <a:latin typeface="Arial"/>
                <a:cs typeface="Arial"/>
              </a:rPr>
              <a:t>; </a:t>
            </a:r>
          </a:p>
          <a:p>
            <a:pPr lvl="1"/>
            <a:r>
              <a:rPr lang="en-ZA" dirty="0" smtClean="0">
                <a:latin typeface="Arial"/>
                <a:cs typeface="Arial"/>
              </a:rPr>
              <a:t>Animal Products:  a description; the </a:t>
            </a:r>
            <a:r>
              <a:rPr lang="en-ZA" dirty="0">
                <a:latin typeface="Arial"/>
                <a:cs typeface="Arial"/>
              </a:rPr>
              <a:t>number, quantity or weight</a:t>
            </a:r>
            <a:r>
              <a:rPr lang="en-ZA" dirty="0" smtClean="0">
                <a:latin typeface="Arial"/>
                <a:cs typeface="Arial"/>
              </a:rPr>
              <a:t>; any </a:t>
            </a:r>
            <a:r>
              <a:rPr lang="en-ZA" dirty="0">
                <a:latin typeface="Arial"/>
                <a:cs typeface="Arial"/>
              </a:rPr>
              <a:t>identification mark, number, or distinguishing mark or feature</a:t>
            </a:r>
            <a:r>
              <a:rPr lang="en-ZA" dirty="0" smtClean="0">
                <a:latin typeface="Arial"/>
                <a:cs typeface="Arial"/>
              </a:rPr>
              <a:t>; if </a:t>
            </a:r>
            <a:r>
              <a:rPr lang="en-ZA" dirty="0">
                <a:latin typeface="Arial"/>
                <a:cs typeface="Arial"/>
              </a:rPr>
              <a:t>packed in a container or </a:t>
            </a:r>
            <a:r>
              <a:rPr lang="en-ZA" dirty="0" smtClean="0">
                <a:latin typeface="Arial"/>
                <a:cs typeface="Arial"/>
              </a:rPr>
              <a:t>containers particulars thereof —</a:t>
            </a:r>
          </a:p>
          <a:p>
            <a:r>
              <a:rPr lang="en-ZA" dirty="0" smtClean="0">
                <a:latin typeface="Arial"/>
                <a:cs typeface="Arial"/>
              </a:rPr>
              <a:t>Where </a:t>
            </a:r>
            <a:r>
              <a:rPr lang="en-ZA" dirty="0">
                <a:latin typeface="Arial"/>
                <a:cs typeface="Arial"/>
              </a:rPr>
              <a:t>a person transports more than one </a:t>
            </a:r>
            <a:r>
              <a:rPr lang="en-ZA" dirty="0" smtClean="0">
                <a:latin typeface="Arial"/>
                <a:cs typeface="Arial"/>
              </a:rPr>
              <a:t>animal </a:t>
            </a:r>
            <a:r>
              <a:rPr lang="en-ZA" dirty="0">
                <a:latin typeface="Arial"/>
                <a:cs typeface="Arial"/>
              </a:rPr>
              <a:t>or </a:t>
            </a:r>
            <a:r>
              <a:rPr lang="en-ZA" dirty="0" smtClean="0">
                <a:latin typeface="Arial"/>
                <a:cs typeface="Arial"/>
              </a:rPr>
              <a:t>animal’s </a:t>
            </a:r>
            <a:r>
              <a:rPr lang="en-ZA" dirty="0">
                <a:latin typeface="Arial"/>
                <a:cs typeface="Arial"/>
              </a:rPr>
              <a:t>product whose particulars are identical, a removal certificate may be issued which combines the total number of such </a:t>
            </a:r>
            <a:r>
              <a:rPr lang="en-ZA" dirty="0" smtClean="0">
                <a:latin typeface="Arial"/>
                <a:cs typeface="Arial"/>
              </a:rPr>
              <a:t>animals </a:t>
            </a:r>
            <a:r>
              <a:rPr lang="en-ZA" dirty="0">
                <a:latin typeface="Arial"/>
                <a:cs typeface="Arial"/>
              </a:rPr>
              <a:t>or the total number, quantity or weight of any </a:t>
            </a:r>
            <a:r>
              <a:rPr lang="en-ZA" dirty="0" smtClean="0">
                <a:latin typeface="Arial"/>
                <a:cs typeface="Arial"/>
              </a:rPr>
              <a:t>animal’s product.</a:t>
            </a:r>
            <a:endParaRPr lang="en-Z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3: Transport</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16</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Does not apply to:</a:t>
            </a:r>
          </a:p>
          <a:p>
            <a:pPr lvl="1"/>
            <a:r>
              <a:rPr lang="en-ZA" dirty="0" smtClean="0">
                <a:latin typeface="Arial"/>
                <a:cs typeface="Arial"/>
              </a:rPr>
              <a:t>A </a:t>
            </a:r>
            <a:r>
              <a:rPr lang="en-ZA" dirty="0">
                <a:latin typeface="Arial"/>
                <a:cs typeface="Arial"/>
              </a:rPr>
              <a:t>person who acquires any </a:t>
            </a:r>
            <a:r>
              <a:rPr lang="en-ZA" dirty="0" smtClean="0">
                <a:latin typeface="Arial"/>
                <a:cs typeface="Arial"/>
              </a:rPr>
              <a:t>animal’s </a:t>
            </a:r>
            <a:r>
              <a:rPr lang="en-ZA" dirty="0">
                <a:latin typeface="Arial"/>
                <a:cs typeface="Arial"/>
              </a:rPr>
              <a:t>product for consumption or direct use;</a:t>
            </a:r>
          </a:p>
          <a:p>
            <a:pPr lvl="1"/>
            <a:r>
              <a:rPr lang="en-ZA" dirty="0" smtClean="0">
                <a:latin typeface="Arial"/>
                <a:cs typeface="Arial"/>
              </a:rPr>
              <a:t>A </a:t>
            </a:r>
            <a:r>
              <a:rPr lang="en-ZA" dirty="0">
                <a:latin typeface="Arial"/>
                <a:cs typeface="Arial"/>
              </a:rPr>
              <a:t>person who transports any </a:t>
            </a:r>
            <a:r>
              <a:rPr lang="en-ZA" dirty="0" smtClean="0">
                <a:latin typeface="Arial"/>
                <a:cs typeface="Arial"/>
              </a:rPr>
              <a:t>animal </a:t>
            </a:r>
            <a:r>
              <a:rPr lang="en-ZA" dirty="0">
                <a:latin typeface="Arial"/>
                <a:cs typeface="Arial"/>
              </a:rPr>
              <a:t>or </a:t>
            </a:r>
            <a:r>
              <a:rPr lang="en-ZA" dirty="0" smtClean="0">
                <a:latin typeface="Arial"/>
                <a:cs typeface="Arial"/>
              </a:rPr>
              <a:t>product on </a:t>
            </a:r>
            <a:r>
              <a:rPr lang="en-ZA" dirty="0">
                <a:latin typeface="Arial"/>
                <a:cs typeface="Arial"/>
              </a:rPr>
              <a:t>land under the control of the owner </a:t>
            </a:r>
            <a:r>
              <a:rPr lang="en-ZA" dirty="0" smtClean="0">
                <a:latin typeface="Arial"/>
                <a:cs typeface="Arial"/>
              </a:rPr>
              <a:t>in </a:t>
            </a:r>
            <a:r>
              <a:rPr lang="en-ZA" dirty="0">
                <a:latin typeface="Arial"/>
                <a:cs typeface="Arial"/>
              </a:rPr>
              <a:t>the course and scope of normal farming activities; </a:t>
            </a:r>
            <a:r>
              <a:rPr lang="en-ZA" dirty="0" smtClean="0">
                <a:latin typeface="Arial"/>
                <a:cs typeface="Arial"/>
              </a:rPr>
              <a:t>or</a:t>
            </a:r>
          </a:p>
          <a:p>
            <a:pPr lvl="1"/>
            <a:r>
              <a:rPr lang="en-ZA" dirty="0" smtClean="0">
                <a:latin typeface="Arial"/>
                <a:cs typeface="Arial"/>
              </a:rPr>
              <a:t>A </a:t>
            </a:r>
            <a:r>
              <a:rPr lang="en-ZA" dirty="0">
                <a:latin typeface="Arial"/>
                <a:cs typeface="Arial"/>
              </a:rPr>
              <a:t>person who transports any </a:t>
            </a:r>
            <a:r>
              <a:rPr lang="en-ZA" dirty="0" smtClean="0">
                <a:latin typeface="Arial"/>
                <a:cs typeface="Arial"/>
              </a:rPr>
              <a:t>animal </a:t>
            </a:r>
            <a:r>
              <a:rPr lang="en-ZA" dirty="0">
                <a:latin typeface="Arial"/>
                <a:cs typeface="Arial"/>
              </a:rPr>
              <a:t>or </a:t>
            </a:r>
            <a:r>
              <a:rPr lang="en-ZA" dirty="0" smtClean="0">
                <a:latin typeface="Arial"/>
                <a:cs typeface="Arial"/>
              </a:rPr>
              <a:t>product on </a:t>
            </a:r>
            <a:r>
              <a:rPr lang="en-ZA" dirty="0">
                <a:latin typeface="Arial"/>
                <a:cs typeface="Arial"/>
              </a:rPr>
              <a:t>or along </a:t>
            </a:r>
            <a:r>
              <a:rPr lang="en-ZA" dirty="0" smtClean="0">
                <a:latin typeface="Arial"/>
                <a:cs typeface="Arial"/>
              </a:rPr>
              <a:t>a </a:t>
            </a:r>
            <a:r>
              <a:rPr lang="en-ZA" dirty="0">
                <a:latin typeface="Arial"/>
                <a:cs typeface="Arial"/>
              </a:rPr>
              <a:t>portion of any public road </a:t>
            </a:r>
            <a:r>
              <a:rPr lang="en-ZA" dirty="0" smtClean="0">
                <a:latin typeface="Arial"/>
                <a:cs typeface="Arial"/>
              </a:rPr>
              <a:t>that </a:t>
            </a:r>
            <a:r>
              <a:rPr lang="en-ZA" dirty="0">
                <a:latin typeface="Arial"/>
                <a:cs typeface="Arial"/>
              </a:rPr>
              <a:t>traverses land under the control of the owner in the course and scope of normal farming activities.</a:t>
            </a:r>
          </a:p>
          <a:p>
            <a:r>
              <a:rPr lang="en-ZA" dirty="0" smtClean="0">
                <a:latin typeface="Arial"/>
                <a:cs typeface="Arial"/>
              </a:rPr>
              <a:t>An </a:t>
            </a:r>
            <a:r>
              <a:rPr lang="en-ZA" dirty="0">
                <a:latin typeface="Arial"/>
                <a:cs typeface="Arial"/>
              </a:rPr>
              <a:t>owner </a:t>
            </a:r>
            <a:r>
              <a:rPr lang="en-ZA" dirty="0" smtClean="0">
                <a:latin typeface="Arial"/>
                <a:cs typeface="Arial"/>
              </a:rPr>
              <a:t>may </a:t>
            </a:r>
            <a:r>
              <a:rPr lang="en-ZA" dirty="0">
                <a:latin typeface="Arial"/>
                <a:cs typeface="Arial"/>
              </a:rPr>
              <a:t>not cause or permit any </a:t>
            </a:r>
            <a:r>
              <a:rPr lang="en-ZA" dirty="0" smtClean="0">
                <a:latin typeface="Arial"/>
                <a:cs typeface="Arial"/>
              </a:rPr>
              <a:t>animal </a:t>
            </a:r>
            <a:r>
              <a:rPr lang="en-ZA" dirty="0">
                <a:latin typeface="Arial"/>
                <a:cs typeface="Arial"/>
              </a:rPr>
              <a:t>or </a:t>
            </a:r>
            <a:r>
              <a:rPr lang="en-ZA" dirty="0" smtClean="0">
                <a:latin typeface="Arial"/>
                <a:cs typeface="Arial"/>
              </a:rPr>
              <a:t>product </a:t>
            </a:r>
            <a:r>
              <a:rPr lang="en-ZA" dirty="0">
                <a:latin typeface="Arial"/>
                <a:cs typeface="Arial"/>
              </a:rPr>
              <a:t>to be transported by any other person without a removal certificate.</a:t>
            </a:r>
          </a:p>
          <a:p>
            <a:r>
              <a:rPr lang="en-ZA" dirty="0" smtClean="0">
                <a:latin typeface="Arial"/>
                <a:cs typeface="Arial"/>
              </a:rPr>
              <a:t>A </a:t>
            </a:r>
            <a:r>
              <a:rPr lang="en-ZA" dirty="0">
                <a:latin typeface="Arial"/>
                <a:cs typeface="Arial"/>
              </a:rPr>
              <a:t>person transporting any </a:t>
            </a:r>
            <a:r>
              <a:rPr lang="en-ZA" dirty="0" smtClean="0">
                <a:latin typeface="Arial"/>
                <a:cs typeface="Arial"/>
              </a:rPr>
              <a:t>animal </a:t>
            </a:r>
            <a:r>
              <a:rPr lang="en-ZA" dirty="0">
                <a:latin typeface="Arial"/>
                <a:cs typeface="Arial"/>
              </a:rPr>
              <a:t>or </a:t>
            </a:r>
            <a:r>
              <a:rPr lang="en-ZA" dirty="0" smtClean="0">
                <a:latin typeface="Arial"/>
                <a:cs typeface="Arial"/>
              </a:rPr>
              <a:t>product must </a:t>
            </a:r>
            <a:r>
              <a:rPr lang="en-ZA" dirty="0">
                <a:latin typeface="Arial"/>
                <a:cs typeface="Arial"/>
              </a:rPr>
              <a:t>take all reasonable steps to ensure that the information on the removal certificate corresponds </a:t>
            </a:r>
            <a:r>
              <a:rPr lang="en-ZA" dirty="0" smtClean="0">
                <a:latin typeface="Arial"/>
                <a:cs typeface="Arial"/>
              </a:rPr>
              <a:t>to the animal or product </a:t>
            </a:r>
            <a:r>
              <a:rPr lang="en-ZA" dirty="0">
                <a:latin typeface="Arial"/>
                <a:cs typeface="Arial"/>
              </a:rPr>
              <a:t>to be transported.</a:t>
            </a: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3: Transport</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17</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The </a:t>
            </a:r>
            <a:r>
              <a:rPr lang="en-ZA" dirty="0">
                <a:latin typeface="Arial"/>
                <a:cs typeface="Arial"/>
              </a:rPr>
              <a:t>validity of a removal certificate terminates </a:t>
            </a:r>
            <a:r>
              <a:rPr lang="en-ZA" dirty="0" smtClean="0">
                <a:latin typeface="Arial"/>
                <a:cs typeface="Arial"/>
              </a:rPr>
              <a:t>when the date on the removal certificate lapses, when the transport is effected or when when </a:t>
            </a:r>
            <a:r>
              <a:rPr lang="en-ZA" dirty="0">
                <a:latin typeface="Arial"/>
                <a:cs typeface="Arial"/>
              </a:rPr>
              <a:t>the need for </a:t>
            </a:r>
            <a:r>
              <a:rPr lang="en-ZA" dirty="0" smtClean="0">
                <a:latin typeface="Arial"/>
                <a:cs typeface="Arial"/>
              </a:rPr>
              <a:t>the </a:t>
            </a:r>
            <a:r>
              <a:rPr lang="en-ZA" dirty="0">
                <a:latin typeface="Arial"/>
                <a:cs typeface="Arial"/>
              </a:rPr>
              <a:t>removal certificate lapses or </a:t>
            </a:r>
            <a:r>
              <a:rPr lang="en-ZA" dirty="0" smtClean="0">
                <a:latin typeface="Arial"/>
                <a:cs typeface="Arial"/>
              </a:rPr>
              <a:t>expires</a:t>
            </a:r>
          </a:p>
          <a:p>
            <a:endParaRPr lang="en-ZA" dirty="0">
              <a:latin typeface="Arial"/>
              <a:cs typeface="Arial"/>
            </a:endParaRPr>
          </a:p>
          <a:p>
            <a:r>
              <a:rPr lang="en-ZA" dirty="0" smtClean="0">
                <a:latin typeface="Arial"/>
                <a:cs typeface="Arial"/>
              </a:rPr>
              <a:t>The </a:t>
            </a:r>
            <a:r>
              <a:rPr lang="en-ZA" dirty="0">
                <a:latin typeface="Arial"/>
                <a:cs typeface="Arial"/>
              </a:rPr>
              <a:t>person to whom a removal certificate is issued in terms of this section must ensure that the removal certificate is endorsed </a:t>
            </a:r>
            <a:r>
              <a:rPr lang="en-ZA" dirty="0" smtClean="0">
                <a:latin typeface="Arial"/>
                <a:cs typeface="Arial"/>
              </a:rPr>
              <a:t>when </a:t>
            </a:r>
            <a:r>
              <a:rPr lang="en-ZA" dirty="0">
                <a:latin typeface="Arial"/>
                <a:cs typeface="Arial"/>
              </a:rPr>
              <a:t>the period of validity </a:t>
            </a:r>
            <a:r>
              <a:rPr lang="en-ZA" dirty="0" smtClean="0">
                <a:latin typeface="Arial"/>
                <a:cs typeface="Arial"/>
              </a:rPr>
              <a:t>terminates.</a:t>
            </a:r>
          </a:p>
          <a:p>
            <a:endParaRPr lang="en-ZA" dirty="0">
              <a:latin typeface="Arial"/>
              <a:cs typeface="Arial"/>
            </a:endParaRPr>
          </a:p>
          <a:p>
            <a:r>
              <a:rPr lang="en-ZA" dirty="0" smtClean="0">
                <a:latin typeface="Arial"/>
                <a:cs typeface="Arial"/>
              </a:rPr>
              <a:t>An </a:t>
            </a:r>
            <a:r>
              <a:rPr lang="en-ZA" dirty="0">
                <a:latin typeface="Arial"/>
                <a:cs typeface="Arial"/>
              </a:rPr>
              <a:t>endorsed removal certificate must be retained for a period of one year by </a:t>
            </a:r>
            <a:r>
              <a:rPr lang="en-ZA" dirty="0" smtClean="0">
                <a:latin typeface="Arial"/>
                <a:cs typeface="Arial"/>
              </a:rPr>
              <a:t>the </a:t>
            </a:r>
            <a:r>
              <a:rPr lang="en-ZA" dirty="0">
                <a:latin typeface="Arial"/>
                <a:cs typeface="Arial"/>
              </a:rPr>
              <a:t>person to whom </a:t>
            </a:r>
            <a:r>
              <a:rPr lang="en-ZA" dirty="0" smtClean="0">
                <a:latin typeface="Arial"/>
                <a:cs typeface="Arial"/>
              </a:rPr>
              <a:t>it was issued or the </a:t>
            </a:r>
            <a:r>
              <a:rPr lang="en-ZA" dirty="0">
                <a:latin typeface="Arial"/>
                <a:cs typeface="Arial"/>
              </a:rPr>
              <a:t>person on whose behalf the </a:t>
            </a:r>
            <a:r>
              <a:rPr lang="en-ZA" dirty="0" smtClean="0">
                <a:latin typeface="Arial"/>
                <a:cs typeface="Arial"/>
              </a:rPr>
              <a:t>animal </a:t>
            </a:r>
            <a:r>
              <a:rPr lang="en-ZA" dirty="0">
                <a:latin typeface="Arial"/>
                <a:cs typeface="Arial"/>
              </a:rPr>
              <a:t>or </a:t>
            </a:r>
            <a:r>
              <a:rPr lang="en-ZA" dirty="0" smtClean="0">
                <a:latin typeface="Arial"/>
                <a:cs typeface="Arial"/>
              </a:rPr>
              <a:t>product was </a:t>
            </a:r>
            <a:r>
              <a:rPr lang="en-ZA" dirty="0">
                <a:latin typeface="Arial"/>
                <a:cs typeface="Arial"/>
              </a:rPr>
              <a:t>transported. </a:t>
            </a: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4: Consent of Land Owner</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18</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 </a:t>
            </a:r>
            <a:r>
              <a:rPr lang="en-ZA" dirty="0">
                <a:latin typeface="Arial"/>
                <a:cs typeface="Arial"/>
              </a:rPr>
              <a:t>person who is the owner of any </a:t>
            </a:r>
            <a:r>
              <a:rPr lang="en-ZA" dirty="0" smtClean="0">
                <a:latin typeface="Arial"/>
                <a:cs typeface="Arial"/>
              </a:rPr>
              <a:t>animal </a:t>
            </a:r>
            <a:r>
              <a:rPr lang="en-ZA" dirty="0">
                <a:latin typeface="Arial"/>
                <a:cs typeface="Arial"/>
              </a:rPr>
              <a:t>present on land not owned or lawfully occupied by him or her, may not remove </a:t>
            </a:r>
            <a:r>
              <a:rPr lang="en-ZA" dirty="0" smtClean="0">
                <a:latin typeface="Arial"/>
                <a:cs typeface="Arial"/>
              </a:rPr>
              <a:t>an animal </a:t>
            </a:r>
            <a:r>
              <a:rPr lang="en-ZA" dirty="0">
                <a:latin typeface="Arial"/>
                <a:cs typeface="Arial"/>
              </a:rPr>
              <a:t>from such land, unless </a:t>
            </a:r>
            <a:r>
              <a:rPr lang="en-ZA" dirty="0" smtClean="0">
                <a:latin typeface="Arial"/>
                <a:cs typeface="Arial"/>
              </a:rPr>
              <a:t>land owner consents in writing;</a:t>
            </a:r>
          </a:p>
          <a:p>
            <a:r>
              <a:rPr lang="en-ZA" dirty="0" smtClean="0">
                <a:latin typeface="Arial"/>
                <a:cs typeface="Arial"/>
              </a:rPr>
              <a:t>The </a:t>
            </a:r>
            <a:r>
              <a:rPr lang="en-ZA" dirty="0">
                <a:latin typeface="Arial"/>
                <a:cs typeface="Arial"/>
              </a:rPr>
              <a:t>owner of the </a:t>
            </a:r>
            <a:r>
              <a:rPr lang="en-ZA" dirty="0" smtClean="0">
                <a:latin typeface="Arial"/>
                <a:cs typeface="Arial"/>
              </a:rPr>
              <a:t>animal contemplated </a:t>
            </a:r>
            <a:r>
              <a:rPr lang="en-ZA" dirty="0">
                <a:latin typeface="Arial"/>
                <a:cs typeface="Arial"/>
              </a:rPr>
              <a:t>must effect removal of any such </a:t>
            </a:r>
            <a:r>
              <a:rPr lang="en-ZA" dirty="0" smtClean="0">
                <a:latin typeface="Arial"/>
                <a:cs typeface="Arial"/>
              </a:rPr>
              <a:t>animal </a:t>
            </a:r>
            <a:r>
              <a:rPr lang="en-ZA" dirty="0">
                <a:latin typeface="Arial"/>
                <a:cs typeface="Arial"/>
              </a:rPr>
              <a:t>within seven days from the date of the written consent</a:t>
            </a:r>
            <a:r>
              <a:rPr lang="en-ZA" dirty="0" smtClean="0">
                <a:latin typeface="Arial"/>
                <a:cs typeface="Arial"/>
              </a:rPr>
              <a:t>.</a:t>
            </a:r>
          </a:p>
          <a:p>
            <a:r>
              <a:rPr lang="en-ZA" dirty="0" smtClean="0">
                <a:latin typeface="Arial"/>
                <a:cs typeface="Arial"/>
              </a:rPr>
              <a:t>The </a:t>
            </a:r>
            <a:r>
              <a:rPr lang="en-ZA" dirty="0">
                <a:latin typeface="Arial"/>
                <a:cs typeface="Arial"/>
              </a:rPr>
              <a:t>written consent </a:t>
            </a:r>
            <a:r>
              <a:rPr lang="en-ZA" dirty="0" smtClean="0">
                <a:latin typeface="Arial"/>
                <a:cs typeface="Arial"/>
              </a:rPr>
              <a:t>must </a:t>
            </a:r>
            <a:r>
              <a:rPr lang="en-ZA" dirty="0">
                <a:latin typeface="Arial"/>
                <a:cs typeface="Arial"/>
              </a:rPr>
              <a:t>contain </a:t>
            </a:r>
            <a:r>
              <a:rPr lang="en-ZA" dirty="0" smtClean="0">
                <a:latin typeface="Arial"/>
                <a:cs typeface="Arial"/>
              </a:rPr>
              <a:t> the </a:t>
            </a:r>
            <a:r>
              <a:rPr lang="en-ZA" dirty="0">
                <a:latin typeface="Arial"/>
                <a:cs typeface="Arial"/>
              </a:rPr>
              <a:t>full </a:t>
            </a:r>
            <a:r>
              <a:rPr lang="en-ZA" dirty="0" smtClean="0">
                <a:latin typeface="Arial"/>
                <a:cs typeface="Arial"/>
              </a:rPr>
              <a:t>particulars of the land owner, the </a:t>
            </a:r>
            <a:r>
              <a:rPr lang="en-ZA" dirty="0">
                <a:latin typeface="Arial"/>
                <a:cs typeface="Arial"/>
              </a:rPr>
              <a:t>full names, identity number, physical address and telephone number of the owner of the </a:t>
            </a:r>
            <a:r>
              <a:rPr lang="en-ZA" dirty="0" smtClean="0">
                <a:latin typeface="Arial"/>
                <a:cs typeface="Arial"/>
              </a:rPr>
              <a:t>animal </a:t>
            </a:r>
            <a:r>
              <a:rPr lang="en-ZA" dirty="0">
                <a:latin typeface="Arial"/>
                <a:cs typeface="Arial"/>
              </a:rPr>
              <a:t>in question </a:t>
            </a:r>
            <a:r>
              <a:rPr lang="en-ZA" dirty="0" smtClean="0">
                <a:latin typeface="Arial"/>
                <a:cs typeface="Arial"/>
              </a:rPr>
              <a:t>and the </a:t>
            </a:r>
            <a:r>
              <a:rPr lang="en-ZA" dirty="0">
                <a:latin typeface="Arial"/>
                <a:cs typeface="Arial"/>
              </a:rPr>
              <a:t>person authorised by him or her to remove such domesticated </a:t>
            </a:r>
            <a:r>
              <a:rPr lang="en-ZA" dirty="0" smtClean="0">
                <a:latin typeface="Arial"/>
                <a:cs typeface="Arial"/>
              </a:rPr>
              <a:t>animal; a </a:t>
            </a:r>
            <a:r>
              <a:rPr lang="en-ZA" dirty="0">
                <a:latin typeface="Arial"/>
                <a:cs typeface="Arial"/>
              </a:rPr>
              <a:t>comprehensive description of the geographical location of the </a:t>
            </a:r>
            <a:r>
              <a:rPr lang="en-ZA" dirty="0" smtClean="0">
                <a:latin typeface="Arial"/>
                <a:cs typeface="Arial"/>
              </a:rPr>
              <a:t>premises; the </a:t>
            </a:r>
            <a:r>
              <a:rPr lang="en-ZA" dirty="0">
                <a:latin typeface="Arial"/>
                <a:cs typeface="Arial"/>
              </a:rPr>
              <a:t>date on which the consent is furnished</a:t>
            </a:r>
            <a:r>
              <a:rPr lang="en-ZA" dirty="0" smtClean="0">
                <a:latin typeface="Arial"/>
                <a:cs typeface="Arial"/>
              </a:rPr>
              <a:t>; and a </a:t>
            </a:r>
            <a:r>
              <a:rPr lang="en-ZA" dirty="0">
                <a:latin typeface="Arial"/>
                <a:cs typeface="Arial"/>
              </a:rPr>
              <a:t>description of every </a:t>
            </a:r>
            <a:r>
              <a:rPr lang="en-ZA" dirty="0" smtClean="0">
                <a:latin typeface="Arial"/>
                <a:cs typeface="Arial"/>
              </a:rPr>
              <a:t>animal </a:t>
            </a:r>
            <a:r>
              <a:rPr lang="en-ZA" dirty="0">
                <a:latin typeface="Arial"/>
                <a:cs typeface="Arial"/>
              </a:rPr>
              <a:t>which is to be removed, including </a:t>
            </a:r>
            <a:r>
              <a:rPr lang="en-ZA" dirty="0" smtClean="0">
                <a:latin typeface="Arial"/>
                <a:cs typeface="Arial"/>
              </a:rPr>
              <a:t>the breed or species, registered identification mark, any other identification mark, predominant colour and gender</a:t>
            </a:r>
            <a:endParaRPr lang="en-ZA"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4: Consent of Land Owner</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19</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a:latin typeface="Arial"/>
                <a:cs typeface="Arial"/>
              </a:rPr>
              <a:t>(4) Where a person removes more than one domesticated animal with identical particulars, the land owner, lawful occupier or designated person may combine on such written consent the particulars required by this section, reflecting the total number of such domesticated animals.</a:t>
            </a:r>
          </a:p>
          <a:p>
            <a:r>
              <a:rPr lang="en-ZA" dirty="0">
                <a:latin typeface="Arial"/>
                <a:cs typeface="Arial"/>
              </a:rPr>
              <a:t>	(5) Any person competent to consent in terms of this section, must, when requested to do so, furnish the owner of any domesticated animal in question with such written consent, unless there are reasonable grounds upon which such person may refuse that consent.</a:t>
            </a:r>
          </a:p>
          <a:p>
            <a:r>
              <a:rPr lang="en-ZA" dirty="0">
                <a:latin typeface="Arial"/>
                <a:cs typeface="Arial"/>
              </a:rPr>
              <a:t>	(6) The written consent contemplated in subsection (1) must, where applicable, accompany the removal certificate contemplated in section 7(2). </a:t>
            </a:r>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500" y="736600"/>
            <a:ext cx="8229600" cy="1512476"/>
          </a:xfrm>
        </p:spPr>
        <p:txBody>
          <a:bodyPr anchor="t"/>
          <a:lstStyle/>
          <a:p>
            <a:r>
              <a:rPr lang="en-US" dirty="0" smtClean="0">
                <a:solidFill>
                  <a:srgbClr val="828282"/>
                </a:solidFill>
              </a:rPr>
              <a:t>Contents</a:t>
            </a:r>
            <a:endParaRPr lang="en-US" dirty="0">
              <a:solidFill>
                <a:srgbClr val="828282"/>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828282"/>
                </a:solidFill>
              </a:rPr>
              <a:t>Section</a:t>
            </a:r>
            <a:r>
              <a:rPr lang="en-US" dirty="0" smtClean="0"/>
              <a:t> 1 INTRODUCTION</a:t>
            </a:r>
          </a:p>
          <a:p>
            <a:pPr marL="0" indent="0">
              <a:buNone/>
            </a:pPr>
            <a:r>
              <a:rPr lang="en-US" dirty="0">
                <a:solidFill>
                  <a:srgbClr val="828282"/>
                </a:solidFill>
              </a:rPr>
              <a:t>Section</a:t>
            </a:r>
            <a:r>
              <a:rPr lang="en-US" dirty="0" smtClean="0"/>
              <a:t> 2 THE BILL</a:t>
            </a:r>
          </a:p>
          <a:p>
            <a:pPr marL="0" indent="0">
              <a:buNone/>
            </a:pPr>
            <a:r>
              <a:rPr lang="en-US" dirty="0">
                <a:solidFill>
                  <a:srgbClr val="828282"/>
                </a:solidFill>
              </a:rPr>
              <a:t>Section</a:t>
            </a:r>
            <a:r>
              <a:rPr lang="en-US" dirty="0" smtClean="0"/>
              <a:t> 3 CONCLUSION</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53782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5 and 6</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20</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Arial"/>
                <a:cs typeface="Arial"/>
              </a:rPr>
              <a:t>Chapter 5 deals with designated persons and agents</a:t>
            </a:r>
          </a:p>
          <a:p>
            <a:r>
              <a:rPr lang="en-US" dirty="0" smtClean="0">
                <a:latin typeface="Arial"/>
                <a:cs typeface="Arial"/>
              </a:rPr>
              <a:t>Chapter 6 deals with ownership of game</a:t>
            </a:r>
          </a:p>
          <a:p>
            <a:pPr lvl="1"/>
            <a:r>
              <a:rPr lang="en-ZA" dirty="0" smtClean="0">
                <a:latin typeface="Arial"/>
                <a:cs typeface="Arial"/>
              </a:rPr>
              <a:t>Aa </a:t>
            </a:r>
            <a:r>
              <a:rPr lang="en-ZA" dirty="0">
                <a:latin typeface="Arial"/>
                <a:cs typeface="Arial"/>
              </a:rPr>
              <a:t>person who keeps or holds any game </a:t>
            </a:r>
            <a:r>
              <a:rPr lang="en-ZA" dirty="0" smtClean="0">
                <a:latin typeface="Arial"/>
                <a:cs typeface="Arial"/>
              </a:rPr>
              <a:t>on </a:t>
            </a:r>
            <a:r>
              <a:rPr lang="en-ZA" dirty="0">
                <a:latin typeface="Arial"/>
                <a:cs typeface="Arial"/>
              </a:rPr>
              <a:t>land that is sufficiently enclosed </a:t>
            </a:r>
            <a:r>
              <a:rPr lang="en-ZA" dirty="0" smtClean="0">
                <a:latin typeface="Arial"/>
                <a:cs typeface="Arial"/>
              </a:rPr>
              <a:t>in terms of a fencing certificate  MEC of Environmental Affairs must issue) or </a:t>
            </a:r>
            <a:r>
              <a:rPr lang="en-ZA" dirty="0">
                <a:latin typeface="Arial"/>
                <a:cs typeface="Arial"/>
              </a:rPr>
              <a:t>who keeps such game in a pen or kraal or in or on a vehicle, shall not lose ownership of any such game </a:t>
            </a:r>
            <a:r>
              <a:rPr lang="en-ZA" dirty="0" smtClean="0">
                <a:latin typeface="Arial"/>
                <a:cs typeface="Arial"/>
              </a:rPr>
              <a:t>if  that </a:t>
            </a:r>
            <a:r>
              <a:rPr lang="en-ZA" dirty="0">
                <a:latin typeface="Arial"/>
                <a:cs typeface="Arial"/>
              </a:rPr>
              <a:t>game escapes from such enclosed land or from such pen, kraal or </a:t>
            </a:r>
            <a:r>
              <a:rPr lang="en-ZA" dirty="0" smtClean="0">
                <a:latin typeface="Arial"/>
                <a:cs typeface="Arial"/>
              </a:rPr>
              <a:t>vehicle and if the </a:t>
            </a:r>
            <a:r>
              <a:rPr lang="en-ZA" dirty="0">
                <a:latin typeface="Arial"/>
                <a:cs typeface="Arial"/>
              </a:rPr>
              <a:t>game in question is of a species that is </a:t>
            </a:r>
            <a:r>
              <a:rPr lang="en-ZA" dirty="0" smtClean="0">
                <a:latin typeface="Arial"/>
                <a:cs typeface="Arial"/>
              </a:rPr>
              <a:t>listed on the certificate.</a:t>
            </a:r>
            <a:endParaRPr lang="en-ZA" dirty="0">
              <a:latin typeface="Arial"/>
              <a:cs typeface="Arial"/>
            </a:endParaRPr>
          </a:p>
          <a:p>
            <a:pPr lvl="1"/>
            <a:r>
              <a:rPr lang="en-ZA" dirty="0" smtClean="0">
                <a:latin typeface="Arial"/>
                <a:cs typeface="Arial"/>
              </a:rPr>
              <a:t>The </a:t>
            </a:r>
            <a:r>
              <a:rPr lang="en-ZA" dirty="0">
                <a:latin typeface="Arial"/>
                <a:cs typeface="Arial"/>
              </a:rPr>
              <a:t>ownership of game </a:t>
            </a:r>
            <a:r>
              <a:rPr lang="en-ZA" dirty="0" smtClean="0">
                <a:latin typeface="Arial"/>
                <a:cs typeface="Arial"/>
              </a:rPr>
              <a:t>does </a:t>
            </a:r>
            <a:r>
              <a:rPr lang="en-ZA" dirty="0">
                <a:latin typeface="Arial"/>
                <a:cs typeface="Arial"/>
              </a:rPr>
              <a:t>not vest in any person who, contrary to the provisions of any law or on the land of another person without the consent of the owner or lawful occupier of that land, lures away, hunts, catches or takes possession of that game, but remains vested in the owner </a:t>
            </a:r>
            <a:r>
              <a:rPr lang="en-ZA" dirty="0" smtClean="0">
                <a:latin typeface="Arial"/>
                <a:cs typeface="Arial"/>
              </a:rPr>
              <a:t>or </a:t>
            </a:r>
            <a:r>
              <a:rPr lang="en-ZA" dirty="0">
                <a:latin typeface="Arial"/>
                <a:cs typeface="Arial"/>
              </a:rPr>
              <a:t>vests in the owner of the land on or from which it has been so lured away, hunted, caught or taken into possession, as the case may be.</a:t>
            </a:r>
          </a:p>
          <a:p>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7: Powers of Police</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21</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 </a:t>
            </a:r>
            <a:r>
              <a:rPr lang="en-ZA" dirty="0">
                <a:latin typeface="Arial"/>
                <a:cs typeface="Arial"/>
              </a:rPr>
              <a:t>police </a:t>
            </a:r>
            <a:r>
              <a:rPr lang="en-ZA" dirty="0" smtClean="0">
                <a:latin typeface="Arial"/>
                <a:cs typeface="Arial"/>
              </a:rPr>
              <a:t>official must </a:t>
            </a:r>
            <a:r>
              <a:rPr lang="en-ZA" dirty="0">
                <a:latin typeface="Arial"/>
                <a:cs typeface="Arial"/>
              </a:rPr>
              <a:t>identify himself or herself to the owner, employee or any other person in charge of the premises in question, and must produce his or her appointment </a:t>
            </a:r>
            <a:r>
              <a:rPr lang="en-ZA" dirty="0" smtClean="0">
                <a:latin typeface="Arial"/>
                <a:cs typeface="Arial"/>
              </a:rPr>
              <a:t>certificate.</a:t>
            </a:r>
            <a:endParaRPr lang="en-ZA" dirty="0">
              <a:latin typeface="Arial"/>
              <a:cs typeface="Arial"/>
            </a:endParaRPr>
          </a:p>
          <a:p>
            <a:endParaRPr lang="en-ZA" dirty="0">
              <a:latin typeface="Arial"/>
              <a:cs typeface="Arial"/>
            </a:endParaRPr>
          </a:p>
          <a:p>
            <a:r>
              <a:rPr lang="en-ZA" dirty="0" smtClean="0">
                <a:latin typeface="Arial"/>
                <a:cs typeface="Arial"/>
              </a:rPr>
              <a:t>A </a:t>
            </a:r>
            <a:r>
              <a:rPr lang="en-ZA" dirty="0">
                <a:latin typeface="Arial"/>
                <a:cs typeface="Arial"/>
              </a:rPr>
              <a:t>police official may, during times when normal business activity in respect of any controlled animal or animal product is taking place and in order to investigate </a:t>
            </a:r>
            <a:r>
              <a:rPr lang="en-ZA" dirty="0" smtClean="0">
                <a:latin typeface="Arial"/>
                <a:cs typeface="Arial"/>
              </a:rPr>
              <a:t>compliance, enter </a:t>
            </a:r>
            <a:r>
              <a:rPr lang="en-ZA" dirty="0">
                <a:latin typeface="Arial"/>
                <a:cs typeface="Arial"/>
              </a:rPr>
              <a:t>upon any premises of any person whom he or she reasonably suspects to be a person involved with the possession, acquisition, disposal, transport or removal of any controlled animal or animal product.</a:t>
            </a:r>
          </a:p>
          <a:p>
            <a:endParaRPr lang="en-US" dirty="0">
              <a:latin typeface="Arial"/>
              <a:cs typeface="Arial"/>
            </a:endParaRPr>
          </a:p>
        </p:txBody>
      </p:sp>
    </p:spTree>
    <p:extLst>
      <p:ext uri="{BB962C8B-B14F-4D97-AF65-F5344CB8AC3E}">
        <p14:creationId xmlns:p14="http://schemas.microsoft.com/office/powerpoint/2010/main" val="12733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7: Powers of </a:t>
            </a:r>
            <a:r>
              <a:rPr lang="en-ZA" dirty="0" smtClean="0"/>
              <a:t>Police: Routine Inspections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22</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 </a:t>
            </a:r>
            <a:r>
              <a:rPr lang="en-ZA" dirty="0">
                <a:latin typeface="Arial"/>
                <a:cs typeface="Arial"/>
              </a:rPr>
              <a:t>police official conducting a routine inspection may require any person whom he or she reasonably suspects to be a person involved with the possession, acquisition, disposal, transport or removal of any controlled animal or animal product, </a:t>
            </a:r>
            <a:r>
              <a:rPr lang="en-ZA" dirty="0" smtClean="0">
                <a:latin typeface="Arial"/>
                <a:cs typeface="Arial"/>
              </a:rPr>
              <a:t>to:</a:t>
            </a:r>
          </a:p>
          <a:p>
            <a:endParaRPr lang="en-ZA" dirty="0">
              <a:latin typeface="Arial"/>
              <a:cs typeface="Arial"/>
            </a:endParaRPr>
          </a:p>
          <a:p>
            <a:pPr lvl="1"/>
            <a:r>
              <a:rPr lang="en-ZA" sz="2900" dirty="0" smtClean="0">
                <a:latin typeface="Arial"/>
                <a:cs typeface="Arial"/>
              </a:rPr>
              <a:t>produce </a:t>
            </a:r>
            <a:r>
              <a:rPr lang="en-ZA" sz="2900" dirty="0">
                <a:latin typeface="Arial"/>
                <a:cs typeface="Arial"/>
              </a:rPr>
              <a:t>for examination or for the purposes of obtaining copies thereof or extracts </a:t>
            </a:r>
            <a:r>
              <a:rPr lang="en-ZA" sz="2900" dirty="0" smtClean="0">
                <a:latin typeface="Arial"/>
                <a:cs typeface="Arial"/>
              </a:rPr>
              <a:t>therefrom,</a:t>
            </a:r>
          </a:p>
          <a:p>
            <a:pPr lvl="1"/>
            <a:r>
              <a:rPr lang="en-ZA" sz="2900" dirty="0" smtClean="0">
                <a:latin typeface="Arial"/>
                <a:cs typeface="Arial"/>
              </a:rPr>
              <a:t>any animal </a:t>
            </a:r>
            <a:r>
              <a:rPr lang="en-ZA" sz="2900" dirty="0">
                <a:latin typeface="Arial"/>
                <a:cs typeface="Arial"/>
              </a:rPr>
              <a:t>or animal product found during the </a:t>
            </a:r>
            <a:r>
              <a:rPr lang="en-ZA" sz="2900" dirty="0" smtClean="0">
                <a:latin typeface="Arial"/>
                <a:cs typeface="Arial"/>
              </a:rPr>
              <a:t>inspection</a:t>
            </a:r>
          </a:p>
          <a:p>
            <a:pPr lvl="1"/>
            <a:r>
              <a:rPr lang="en-ZA" sz="2900" dirty="0" smtClean="0">
                <a:latin typeface="Arial"/>
                <a:cs typeface="Arial"/>
              </a:rPr>
              <a:t>register</a:t>
            </a:r>
            <a:r>
              <a:rPr lang="en-ZA" sz="2900" dirty="0">
                <a:latin typeface="Arial"/>
                <a:cs typeface="Arial"/>
              </a:rPr>
              <a:t>, record, authorisation, designation, certificate, consent or other </a:t>
            </a:r>
            <a:r>
              <a:rPr lang="en-ZA" sz="2900" dirty="0" smtClean="0">
                <a:latin typeface="Arial"/>
                <a:cs typeface="Arial"/>
              </a:rPr>
              <a:t>document</a:t>
            </a:r>
          </a:p>
          <a:p>
            <a:pPr lvl="1"/>
            <a:r>
              <a:rPr lang="en-ZA" sz="2900" dirty="0" smtClean="0">
                <a:latin typeface="Arial"/>
                <a:cs typeface="Arial"/>
              </a:rPr>
              <a:t>document</a:t>
            </a:r>
            <a:r>
              <a:rPr lang="en-ZA" sz="2900" dirty="0">
                <a:latin typeface="Arial"/>
                <a:cs typeface="Arial"/>
              </a:rPr>
              <a:t>, certificate, licence or permit required in terms of any other </a:t>
            </a:r>
            <a:r>
              <a:rPr lang="en-ZA" sz="2900" dirty="0" smtClean="0">
                <a:latin typeface="Arial"/>
                <a:cs typeface="Arial"/>
              </a:rPr>
              <a:t>Act</a:t>
            </a:r>
          </a:p>
          <a:p>
            <a:pPr lvl="1"/>
            <a:r>
              <a:rPr lang="en-ZA" sz="2900" dirty="0" smtClean="0">
                <a:latin typeface="Arial"/>
                <a:cs typeface="Arial"/>
              </a:rPr>
              <a:t>explain any mark </a:t>
            </a:r>
            <a:r>
              <a:rPr lang="en-ZA" sz="2900" dirty="0">
                <a:latin typeface="Arial"/>
                <a:cs typeface="Arial"/>
              </a:rPr>
              <a:t>or absence of any mark on </a:t>
            </a:r>
            <a:r>
              <a:rPr lang="en-ZA" sz="2900" dirty="0" smtClean="0">
                <a:latin typeface="Arial"/>
                <a:cs typeface="Arial"/>
              </a:rPr>
              <a:t>an animal </a:t>
            </a:r>
            <a:r>
              <a:rPr lang="en-ZA" sz="2900" dirty="0">
                <a:latin typeface="Arial"/>
                <a:cs typeface="Arial"/>
              </a:rPr>
              <a:t>or animal </a:t>
            </a:r>
            <a:r>
              <a:rPr lang="en-ZA" sz="2900" dirty="0" smtClean="0">
                <a:latin typeface="Arial"/>
                <a:cs typeface="Arial"/>
              </a:rPr>
              <a:t>product</a:t>
            </a:r>
          </a:p>
          <a:p>
            <a:pPr lvl="1"/>
            <a:r>
              <a:rPr lang="en-ZA" sz="2900" dirty="0" smtClean="0">
                <a:latin typeface="Arial"/>
                <a:cs typeface="Arial"/>
              </a:rPr>
              <a:t>explain an entry </a:t>
            </a:r>
            <a:r>
              <a:rPr lang="en-ZA" sz="2900" dirty="0">
                <a:latin typeface="Arial"/>
                <a:cs typeface="Arial"/>
              </a:rPr>
              <a:t>or absence of any entry in any </a:t>
            </a:r>
            <a:r>
              <a:rPr lang="en-ZA" sz="2900" dirty="0" smtClean="0">
                <a:latin typeface="Arial"/>
                <a:cs typeface="Arial"/>
              </a:rPr>
              <a:t>document </a:t>
            </a:r>
            <a:r>
              <a:rPr lang="en-ZA" sz="2900" dirty="0">
                <a:latin typeface="Arial"/>
                <a:cs typeface="Arial"/>
              </a:rPr>
              <a:t>which relates to any </a:t>
            </a:r>
            <a:r>
              <a:rPr lang="en-ZA" sz="2900" dirty="0" smtClean="0">
                <a:latin typeface="Arial"/>
                <a:cs typeface="Arial"/>
              </a:rPr>
              <a:t>animal </a:t>
            </a:r>
            <a:r>
              <a:rPr lang="en-ZA" sz="2900" dirty="0">
                <a:latin typeface="Arial"/>
                <a:cs typeface="Arial"/>
              </a:rPr>
              <a:t>or </a:t>
            </a:r>
            <a:r>
              <a:rPr lang="en-ZA" sz="2900" dirty="0" smtClean="0">
                <a:latin typeface="Arial"/>
                <a:cs typeface="Arial"/>
              </a:rPr>
              <a:t>product</a:t>
            </a:r>
          </a:p>
          <a:p>
            <a:pPr lvl="1"/>
            <a:r>
              <a:rPr lang="en-ZA" sz="2900" dirty="0" smtClean="0">
                <a:latin typeface="Arial"/>
                <a:cs typeface="Arial"/>
              </a:rPr>
              <a:t>explain the presence </a:t>
            </a:r>
            <a:r>
              <a:rPr lang="en-ZA" sz="2900" dirty="0">
                <a:latin typeface="Arial"/>
                <a:cs typeface="Arial"/>
              </a:rPr>
              <a:t>or absence of </a:t>
            </a:r>
            <a:r>
              <a:rPr lang="en-ZA" sz="2900" dirty="0" smtClean="0">
                <a:latin typeface="Arial"/>
                <a:cs typeface="Arial"/>
              </a:rPr>
              <a:t>an animal </a:t>
            </a:r>
            <a:r>
              <a:rPr lang="en-ZA" sz="2900" dirty="0">
                <a:latin typeface="Arial"/>
                <a:cs typeface="Arial"/>
              </a:rPr>
              <a:t>or </a:t>
            </a:r>
            <a:r>
              <a:rPr lang="en-ZA" sz="2900" dirty="0" smtClean="0">
                <a:latin typeface="Arial"/>
                <a:cs typeface="Arial"/>
              </a:rPr>
              <a:t>product </a:t>
            </a:r>
            <a:r>
              <a:rPr lang="en-ZA" sz="2900" dirty="0">
                <a:latin typeface="Arial"/>
                <a:cs typeface="Arial"/>
              </a:rPr>
              <a:t>on or from </a:t>
            </a:r>
            <a:r>
              <a:rPr lang="en-ZA" sz="2900" dirty="0" smtClean="0">
                <a:latin typeface="Arial"/>
                <a:cs typeface="Arial"/>
              </a:rPr>
              <a:t>the </a:t>
            </a:r>
            <a:r>
              <a:rPr lang="en-ZA" sz="2900" dirty="0">
                <a:latin typeface="Arial"/>
                <a:cs typeface="Arial"/>
              </a:rPr>
              <a:t>premises</a:t>
            </a:r>
            <a:r>
              <a:rPr lang="en-ZA" sz="2900" dirty="0" smtClean="0">
                <a:latin typeface="Arial"/>
                <a:cs typeface="Arial"/>
              </a:rPr>
              <a:t>.</a:t>
            </a:r>
            <a:endParaRPr lang="en-US" sz="2900" dirty="0">
              <a:latin typeface="Arial"/>
              <a:cs typeface="Arial"/>
            </a:endParaRPr>
          </a:p>
        </p:txBody>
      </p:sp>
    </p:spTree>
    <p:extLst>
      <p:ext uri="{BB962C8B-B14F-4D97-AF65-F5344CB8AC3E}">
        <p14:creationId xmlns:p14="http://schemas.microsoft.com/office/powerpoint/2010/main" val="343980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7: Powers of </a:t>
            </a:r>
            <a:r>
              <a:rPr lang="en-ZA" dirty="0" smtClean="0"/>
              <a:t>Police: Routine Inspections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23</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If a </a:t>
            </a:r>
            <a:r>
              <a:rPr lang="en-ZA" dirty="0">
                <a:latin typeface="Arial"/>
                <a:cs typeface="Arial"/>
              </a:rPr>
              <a:t>police official discovers that the method of keeping, recording, completion, or issuing as the case may be, of any register, record, authorisation, certificate, consent or other document which relates to any controlled animal or animal product that is being used is in contravention of this Act, the police official </a:t>
            </a:r>
            <a:r>
              <a:rPr lang="en-ZA" dirty="0" smtClean="0">
                <a:latin typeface="Arial"/>
                <a:cs typeface="Arial"/>
              </a:rPr>
              <a:t>may demand </a:t>
            </a:r>
            <a:r>
              <a:rPr lang="en-ZA" dirty="0">
                <a:latin typeface="Arial"/>
                <a:cs typeface="Arial"/>
              </a:rPr>
              <a:t>immediate discontinuation of the method; </a:t>
            </a:r>
            <a:r>
              <a:rPr lang="en-ZA" dirty="0" smtClean="0">
                <a:latin typeface="Arial"/>
                <a:cs typeface="Arial"/>
              </a:rPr>
              <a:t>and afford </a:t>
            </a:r>
            <a:r>
              <a:rPr lang="en-ZA" dirty="0">
                <a:latin typeface="Arial"/>
                <a:cs typeface="Arial"/>
              </a:rPr>
              <a:t>the person in question a period of no more than seven days to rectify such method in order to ensure compliance with the Act.</a:t>
            </a:r>
          </a:p>
          <a:p>
            <a:r>
              <a:rPr lang="en-ZA" dirty="0" smtClean="0">
                <a:latin typeface="Arial"/>
                <a:cs typeface="Arial"/>
              </a:rPr>
              <a:t>Any </a:t>
            </a:r>
            <a:r>
              <a:rPr lang="en-ZA" dirty="0">
                <a:latin typeface="Arial"/>
                <a:cs typeface="Arial"/>
              </a:rPr>
              <a:t>person who is involved with the </a:t>
            </a:r>
            <a:r>
              <a:rPr lang="en-ZA" dirty="0" smtClean="0">
                <a:latin typeface="Arial"/>
                <a:cs typeface="Arial"/>
              </a:rPr>
              <a:t>activities under the Act </a:t>
            </a:r>
            <a:r>
              <a:rPr lang="en-ZA" dirty="0">
                <a:latin typeface="Arial"/>
                <a:cs typeface="Arial"/>
              </a:rPr>
              <a:t>must assist the police official in the performance of his or her functions under this Act.</a:t>
            </a:r>
          </a:p>
          <a:p>
            <a:endParaRPr lang="en-US" dirty="0">
              <a:latin typeface="Arial"/>
              <a:cs typeface="Arial"/>
            </a:endParaRPr>
          </a:p>
        </p:txBody>
      </p:sp>
    </p:spTree>
    <p:extLst>
      <p:ext uri="{BB962C8B-B14F-4D97-AF65-F5344CB8AC3E}">
        <p14:creationId xmlns:p14="http://schemas.microsoft.com/office/powerpoint/2010/main" val="1617974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7: Powers of </a:t>
            </a:r>
            <a:r>
              <a:rPr lang="en-ZA" dirty="0" smtClean="0"/>
              <a:t>Police: Entry Search Seizure</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24</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Arial"/>
                <a:cs typeface="Arial"/>
              </a:rPr>
              <a:t>Warrantless searches – as in Criminal Procedure Act</a:t>
            </a:r>
          </a:p>
          <a:p>
            <a:r>
              <a:rPr lang="en-US" dirty="0" smtClean="0">
                <a:latin typeface="Arial"/>
                <a:cs typeface="Arial"/>
              </a:rPr>
              <a:t>Warrants – as in CPA</a:t>
            </a:r>
          </a:p>
          <a:p>
            <a:r>
              <a:rPr lang="en-US" dirty="0" smtClean="0">
                <a:latin typeface="Arial"/>
                <a:cs typeface="Arial"/>
              </a:rPr>
              <a:t>Search and seizure per person other than police</a:t>
            </a:r>
          </a:p>
          <a:p>
            <a:pPr lvl="1"/>
            <a:r>
              <a:rPr lang="en-ZA" dirty="0" smtClean="0">
                <a:latin typeface="Arial"/>
                <a:cs typeface="Arial"/>
              </a:rPr>
              <a:t>Owner may arrest on premises where animal is kept arrest without </a:t>
            </a:r>
            <a:r>
              <a:rPr lang="en-ZA" dirty="0">
                <a:latin typeface="Arial"/>
                <a:cs typeface="Arial"/>
              </a:rPr>
              <a:t>a </a:t>
            </a:r>
            <a:r>
              <a:rPr lang="en-ZA" dirty="0" smtClean="0">
                <a:latin typeface="Arial"/>
                <a:cs typeface="Arial"/>
              </a:rPr>
              <a:t>warrant upon </a:t>
            </a:r>
            <a:r>
              <a:rPr lang="en-ZA" dirty="0">
                <a:latin typeface="Arial"/>
                <a:cs typeface="Arial"/>
              </a:rPr>
              <a:t>reasonable suspicion that such other person has committed any offence in terms of this Act or with regard to a controlled animal or animal </a:t>
            </a:r>
            <a:r>
              <a:rPr lang="en-ZA" dirty="0" smtClean="0">
                <a:latin typeface="Arial"/>
                <a:cs typeface="Arial"/>
              </a:rPr>
              <a:t>product</a:t>
            </a:r>
          </a:p>
          <a:p>
            <a:pPr lvl="1"/>
            <a:r>
              <a:rPr lang="en-ZA" dirty="0" smtClean="0">
                <a:latin typeface="Arial"/>
                <a:cs typeface="Arial"/>
              </a:rPr>
              <a:t>Owner may search on premises where animal is kept search upon reasonable suspicion </a:t>
            </a:r>
            <a:r>
              <a:rPr lang="en-ZA" dirty="0">
                <a:latin typeface="Arial"/>
                <a:cs typeface="Arial"/>
              </a:rPr>
              <a:t>that </a:t>
            </a:r>
            <a:r>
              <a:rPr lang="en-ZA" dirty="0" smtClean="0">
                <a:latin typeface="Arial"/>
                <a:cs typeface="Arial"/>
              </a:rPr>
              <a:t>other </a:t>
            </a:r>
            <a:r>
              <a:rPr lang="en-ZA" dirty="0">
                <a:latin typeface="Arial"/>
                <a:cs typeface="Arial"/>
              </a:rPr>
              <a:t>person has </a:t>
            </a:r>
            <a:r>
              <a:rPr lang="en-ZA" dirty="0" smtClean="0">
                <a:latin typeface="Arial"/>
                <a:cs typeface="Arial"/>
              </a:rPr>
              <a:t>any animal </a:t>
            </a:r>
            <a:r>
              <a:rPr lang="en-ZA" dirty="0">
                <a:latin typeface="Arial"/>
                <a:cs typeface="Arial"/>
              </a:rPr>
              <a:t>or animal product in regard to which an offence in terms of this Act or with regard to a controlled animal or animal product has been </a:t>
            </a:r>
            <a:r>
              <a:rPr lang="en-ZA" dirty="0" smtClean="0">
                <a:latin typeface="Arial"/>
                <a:cs typeface="Arial"/>
              </a:rPr>
              <a:t>committed</a:t>
            </a:r>
          </a:p>
          <a:p>
            <a:pPr lvl="1"/>
            <a:r>
              <a:rPr lang="en-ZA" dirty="0" smtClean="0">
                <a:latin typeface="Arial"/>
                <a:cs typeface="Arial"/>
              </a:rPr>
              <a:t>Owner may, if he or she finds </a:t>
            </a:r>
            <a:r>
              <a:rPr lang="en-ZA" dirty="0">
                <a:latin typeface="Arial"/>
                <a:cs typeface="Arial"/>
              </a:rPr>
              <a:t>that any offence with regard to a controlled animal or animal product has been committed, </a:t>
            </a:r>
            <a:r>
              <a:rPr lang="en-ZA" dirty="0" smtClean="0">
                <a:latin typeface="Arial"/>
                <a:cs typeface="Arial"/>
              </a:rPr>
              <a:t>seize </a:t>
            </a:r>
            <a:r>
              <a:rPr lang="en-ZA" dirty="0">
                <a:latin typeface="Arial"/>
                <a:cs typeface="Arial"/>
              </a:rPr>
              <a:t>the vehicle, receptacle or </a:t>
            </a:r>
            <a:r>
              <a:rPr lang="en-ZA" dirty="0" smtClean="0">
                <a:latin typeface="Arial"/>
                <a:cs typeface="Arial"/>
              </a:rPr>
              <a:t>container, </a:t>
            </a:r>
            <a:r>
              <a:rPr lang="en-ZA" dirty="0">
                <a:latin typeface="Arial"/>
                <a:cs typeface="Arial"/>
              </a:rPr>
              <a:t>including </a:t>
            </a:r>
            <a:r>
              <a:rPr lang="en-ZA" dirty="0" smtClean="0">
                <a:latin typeface="Arial"/>
                <a:cs typeface="Arial"/>
              </a:rPr>
              <a:t>any animal </a:t>
            </a:r>
            <a:r>
              <a:rPr lang="en-ZA" dirty="0">
                <a:latin typeface="Arial"/>
                <a:cs typeface="Arial"/>
              </a:rPr>
              <a:t>or animal product</a:t>
            </a:r>
            <a:r>
              <a:rPr lang="en-ZA" dirty="0" smtClean="0">
                <a:latin typeface="Arial"/>
                <a:cs typeface="Arial"/>
              </a:rPr>
              <a:t>; register</a:t>
            </a:r>
            <a:r>
              <a:rPr lang="en-ZA" dirty="0">
                <a:latin typeface="Arial"/>
                <a:cs typeface="Arial"/>
              </a:rPr>
              <a:t>, record, authorisation, designation, certificate, consent, electronic data-storing device; </a:t>
            </a:r>
            <a:r>
              <a:rPr lang="en-ZA" dirty="0" smtClean="0">
                <a:latin typeface="Arial"/>
                <a:cs typeface="Arial"/>
              </a:rPr>
              <a:t>or other </a:t>
            </a:r>
            <a:r>
              <a:rPr lang="en-ZA" dirty="0">
                <a:latin typeface="Arial"/>
                <a:cs typeface="Arial"/>
              </a:rPr>
              <a:t>document or </a:t>
            </a:r>
            <a:r>
              <a:rPr lang="en-ZA" dirty="0" smtClean="0">
                <a:latin typeface="Arial"/>
                <a:cs typeface="Arial"/>
              </a:rPr>
              <a:t>article</a:t>
            </a:r>
          </a:p>
          <a:p>
            <a:r>
              <a:rPr lang="en-ZA" dirty="0" smtClean="0">
                <a:latin typeface="Arial"/>
                <a:cs typeface="Arial"/>
              </a:rPr>
              <a:t>A </a:t>
            </a:r>
            <a:r>
              <a:rPr lang="en-ZA" dirty="0">
                <a:latin typeface="Arial"/>
                <a:cs typeface="Arial"/>
              </a:rPr>
              <a:t>person authorised in terms of this section who arrests any other person or seizes any article </a:t>
            </a:r>
            <a:r>
              <a:rPr lang="en-ZA" dirty="0" smtClean="0">
                <a:latin typeface="Arial"/>
                <a:cs typeface="Arial"/>
              </a:rPr>
              <a:t>must hand </a:t>
            </a:r>
            <a:r>
              <a:rPr lang="en-ZA" dirty="0">
                <a:latin typeface="Arial"/>
                <a:cs typeface="Arial"/>
              </a:rPr>
              <a:t>such person and deliver such article to a police official as soon as possible, and if the manner of handing over or delivery is prescribed, in such manner; </a:t>
            </a:r>
            <a:r>
              <a:rPr lang="en-ZA" dirty="0" smtClean="0">
                <a:latin typeface="Arial"/>
                <a:cs typeface="Arial"/>
              </a:rPr>
              <a:t>and, </a:t>
            </a:r>
            <a:r>
              <a:rPr lang="en-ZA" dirty="0">
                <a:latin typeface="Arial"/>
                <a:cs typeface="Arial"/>
              </a:rPr>
              <a:t>inform the </a:t>
            </a:r>
            <a:r>
              <a:rPr lang="en-ZA" dirty="0" smtClean="0">
                <a:latin typeface="Arial"/>
                <a:cs typeface="Arial"/>
              </a:rPr>
              <a:t>land owner</a:t>
            </a:r>
            <a:endParaRPr lang="en-US"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7: </a:t>
            </a:r>
            <a:r>
              <a:rPr lang="en-ZA" dirty="0" smtClean="0"/>
              <a:t>Wrongful Search and Disposal</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25</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Any </a:t>
            </a:r>
            <a:r>
              <a:rPr lang="en-ZA" dirty="0">
                <a:latin typeface="Arial"/>
                <a:cs typeface="Arial"/>
              </a:rPr>
              <a:t>person who wrongfully and maliciously or without probable cause, arrests any other person or effects any search shall be guilty of an offence.</a:t>
            </a:r>
          </a:p>
          <a:p>
            <a:endParaRPr lang="en-ZA" dirty="0">
              <a:latin typeface="Arial"/>
              <a:cs typeface="Arial"/>
            </a:endParaRPr>
          </a:p>
          <a:p>
            <a:r>
              <a:rPr lang="en-ZA" dirty="0" smtClean="0">
                <a:latin typeface="Arial"/>
                <a:cs typeface="Arial"/>
              </a:rPr>
              <a:t>Subject </a:t>
            </a:r>
            <a:r>
              <a:rPr lang="en-ZA" dirty="0">
                <a:latin typeface="Arial"/>
                <a:cs typeface="Arial"/>
              </a:rPr>
              <a:t>to a disposal order issued in terms of the Animal Diseases Act 35 of 1984, any article seized </a:t>
            </a:r>
            <a:r>
              <a:rPr lang="en-ZA" dirty="0" smtClean="0">
                <a:latin typeface="Arial"/>
                <a:cs typeface="Arial"/>
              </a:rPr>
              <a:t>must </a:t>
            </a:r>
            <a:r>
              <a:rPr lang="en-ZA" dirty="0">
                <a:latin typeface="Arial"/>
                <a:cs typeface="Arial"/>
              </a:rPr>
              <a:t>be disposed of with in </a:t>
            </a:r>
            <a:r>
              <a:rPr lang="en-ZA" dirty="0" smtClean="0">
                <a:latin typeface="Arial"/>
                <a:cs typeface="Arial"/>
              </a:rPr>
              <a:t>terms of Chapter </a:t>
            </a:r>
            <a:r>
              <a:rPr lang="en-ZA" dirty="0">
                <a:latin typeface="Arial"/>
                <a:cs typeface="Arial"/>
              </a:rPr>
              <a:t>2 of the Criminal Procedure Act 51 of </a:t>
            </a:r>
            <a:r>
              <a:rPr lang="en-ZA" dirty="0" smtClean="0">
                <a:latin typeface="Arial"/>
                <a:cs typeface="Arial"/>
              </a:rPr>
              <a:t>1977.</a:t>
            </a:r>
            <a:endParaRPr lang="en-ZA"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smtClean="0"/>
              <a:t>Chapter 8: Offences and penalties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26</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a:latin typeface="Arial"/>
                <a:cs typeface="Arial"/>
              </a:rPr>
              <a:t>22.	(1) It is an offence to acquire, dispose of or transport any controlled animal or animal product in contravention of the Act.</a:t>
            </a:r>
          </a:p>
          <a:p>
            <a:endParaRPr lang="en-ZA" dirty="0">
              <a:latin typeface="Arial"/>
              <a:cs typeface="Arial"/>
            </a:endParaRPr>
          </a:p>
          <a:p>
            <a:r>
              <a:rPr lang="en-ZA" dirty="0">
                <a:latin typeface="Arial"/>
                <a:cs typeface="Arial"/>
              </a:rPr>
              <a:t>	(2) Any person who, without lawful reason or the permission of the owner, lawful occupier or person in control of a controlled animal or animal product,―</a:t>
            </a:r>
          </a:p>
          <a:p>
            <a:pPr marL="0" indent="0">
              <a:buNone/>
            </a:pPr>
            <a:r>
              <a:rPr lang="en-ZA" dirty="0" smtClean="0">
                <a:latin typeface="Arial"/>
                <a:cs typeface="Arial"/>
              </a:rPr>
              <a:t>	(</a:t>
            </a:r>
            <a:r>
              <a:rPr lang="en-ZA" dirty="0">
                <a:latin typeface="Arial"/>
                <a:cs typeface="Arial"/>
              </a:rPr>
              <a:t>a)	moves or opens a gate, door or fence;</a:t>
            </a:r>
          </a:p>
          <a:p>
            <a:pPr marL="0" indent="0">
              <a:buNone/>
            </a:pPr>
            <a:r>
              <a:rPr lang="en-ZA" dirty="0" smtClean="0">
                <a:latin typeface="Arial"/>
                <a:cs typeface="Arial"/>
              </a:rPr>
              <a:t>	(</a:t>
            </a:r>
            <a:r>
              <a:rPr lang="en-ZA" dirty="0">
                <a:latin typeface="Arial"/>
                <a:cs typeface="Arial"/>
              </a:rPr>
              <a:t>b)	moves, goes or climbs through a fence;</a:t>
            </a:r>
          </a:p>
          <a:p>
            <a:pPr marL="0" indent="0">
              <a:buNone/>
            </a:pPr>
            <a:r>
              <a:rPr lang="en-ZA" dirty="0" smtClean="0">
                <a:latin typeface="Arial"/>
                <a:cs typeface="Arial"/>
              </a:rPr>
              <a:t>	(</a:t>
            </a:r>
            <a:r>
              <a:rPr lang="en-ZA" dirty="0">
                <a:latin typeface="Arial"/>
                <a:cs typeface="Arial"/>
              </a:rPr>
              <a:t>c)	climbs or goes over a wall;</a:t>
            </a:r>
          </a:p>
          <a:p>
            <a:pPr marL="0" indent="0">
              <a:buNone/>
            </a:pPr>
            <a:r>
              <a:rPr lang="en-ZA" dirty="0" smtClean="0">
                <a:latin typeface="Arial"/>
                <a:cs typeface="Arial"/>
              </a:rPr>
              <a:t>	(</a:t>
            </a:r>
            <a:r>
              <a:rPr lang="en-ZA" dirty="0">
                <a:latin typeface="Arial"/>
                <a:cs typeface="Arial"/>
              </a:rPr>
              <a:t>d)	crawls, goes or walks over, under or through a fence,</a:t>
            </a:r>
          </a:p>
          <a:p>
            <a:r>
              <a:rPr lang="en-ZA" dirty="0">
                <a:latin typeface="Arial"/>
                <a:cs typeface="Arial"/>
              </a:rPr>
              <a:t>to gain access to land, a kraal, a shed, a stable or other walled or enclosed place where any controlled animal or animal product is present, is guilty of an offence.</a:t>
            </a:r>
          </a:p>
          <a:p>
            <a:endParaRPr lang="en-US"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8: Offences and penalties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27</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Any </a:t>
            </a:r>
            <a:r>
              <a:rPr lang="en-ZA" dirty="0">
                <a:latin typeface="Arial"/>
                <a:cs typeface="Arial"/>
              </a:rPr>
              <a:t>person who―</a:t>
            </a:r>
          </a:p>
          <a:p>
            <a:r>
              <a:rPr lang="en-ZA" dirty="0">
                <a:latin typeface="Arial"/>
                <a:cs typeface="Arial"/>
              </a:rPr>
              <a:t>(a)	in any manner enters or is present on or upon any land enclosed on all sides with a fence or any kraal, shed, stable or other walled or enclosed place with intent to commit an offence related to any controlled animal or animal product on such land or in such kraal, shed, stable or other walled place; or</a:t>
            </a:r>
          </a:p>
          <a:p>
            <a:r>
              <a:rPr lang="en-ZA" dirty="0">
                <a:latin typeface="Arial"/>
                <a:cs typeface="Arial"/>
              </a:rPr>
              <a:t>(b)	without entering another person's land, disperses or lures away any controlled animal from another person's land with intent to commit an offence related to any such controlled animal,</a:t>
            </a:r>
          </a:p>
          <a:p>
            <a:r>
              <a:rPr lang="en-ZA" dirty="0">
                <a:latin typeface="Arial"/>
                <a:cs typeface="Arial"/>
              </a:rPr>
              <a:t>is guilty of an offence.</a:t>
            </a:r>
          </a:p>
          <a:p>
            <a:endParaRPr lang="en-ZA" dirty="0">
              <a:latin typeface="Arial"/>
              <a:cs typeface="Arial"/>
            </a:endParaRPr>
          </a:p>
          <a:p>
            <a:r>
              <a:rPr lang="en-ZA" dirty="0" smtClean="0">
                <a:latin typeface="Arial"/>
                <a:cs typeface="Arial"/>
              </a:rPr>
              <a:t>Any </a:t>
            </a:r>
            <a:r>
              <a:rPr lang="en-ZA" dirty="0">
                <a:latin typeface="Arial"/>
                <a:cs typeface="Arial"/>
              </a:rPr>
              <a:t>person who is found in possession of any controlled animal or animal product in regard to which there is reasonable suspicion that it has been stolen and is unable to give a satisfactory account of such possession, is guilty of an offence.</a:t>
            </a: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8: Offences and penalties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28</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Any </a:t>
            </a:r>
            <a:r>
              <a:rPr lang="en-ZA" dirty="0">
                <a:latin typeface="Arial"/>
                <a:cs typeface="Arial"/>
              </a:rPr>
              <a:t>person who in any manner acquires from any other person a stolen controlled animal or animal product, without having reasonable cause for believing at the time of such acquisition that the controlled animal or animal product is the property of the person from whom he or she acquires it or that such person has been duly authorised by the owner thereof to dispose of it, is guilty of an offence.</a:t>
            </a:r>
          </a:p>
          <a:p>
            <a:r>
              <a:rPr lang="en-ZA" dirty="0" smtClean="0">
                <a:latin typeface="Arial"/>
                <a:cs typeface="Arial"/>
              </a:rPr>
              <a:t>In </a:t>
            </a:r>
            <a:r>
              <a:rPr lang="en-ZA" dirty="0">
                <a:latin typeface="Arial"/>
                <a:cs typeface="Arial"/>
              </a:rPr>
              <a:t>the absence of evidence to the contrary which raises a reasonable doubt, proof of such possession is sufficient evidence of the absence of reasonable cause.</a:t>
            </a:r>
          </a:p>
          <a:p>
            <a:endParaRPr lang="en-ZA" dirty="0">
              <a:latin typeface="Arial"/>
              <a:cs typeface="Arial"/>
            </a:endParaRPr>
          </a:p>
          <a:p>
            <a:r>
              <a:rPr lang="en-ZA" dirty="0" smtClean="0">
                <a:latin typeface="Arial"/>
                <a:cs typeface="Arial"/>
              </a:rPr>
              <a:t>Any </a:t>
            </a:r>
            <a:r>
              <a:rPr lang="en-ZA" dirty="0">
                <a:latin typeface="Arial"/>
                <a:cs typeface="Arial"/>
              </a:rPr>
              <a:t>person who possesses any instrument, implement, substance or object in respect of which there is a reasonable suspicion that it was used or is intended to be used to injure, mark, immobilise, kill, maim or steal a controlled animal or animal product for an unlawful purpose, and who is unable to give a satisfactory account of such possession, is guilty of an offence.</a:t>
            </a:r>
          </a:p>
          <a:p>
            <a:endParaRPr lang="en-Z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8: Offences and penalties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29</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latin typeface="Arial"/>
                <a:cs typeface="Arial"/>
              </a:rPr>
              <a:t>Any </a:t>
            </a:r>
            <a:r>
              <a:rPr lang="en-ZA" dirty="0">
                <a:latin typeface="Arial"/>
                <a:cs typeface="Arial"/>
              </a:rPr>
              <a:t>person who injures, marks, immobilises, kills or maims a controlled animal with intent to commit an offence related to any controlled animal or animal product, is guilty of an offence, and is liable to the same punishment as if the person had stolen the animal. </a:t>
            </a:r>
          </a:p>
          <a:p>
            <a:endParaRPr lang="en-ZA" dirty="0">
              <a:latin typeface="Arial"/>
              <a:cs typeface="Arial"/>
            </a:endParaRPr>
          </a:p>
          <a:p>
            <a:r>
              <a:rPr lang="en-ZA" dirty="0" smtClean="0">
                <a:latin typeface="Arial"/>
                <a:cs typeface="Arial"/>
              </a:rPr>
              <a:t>It </a:t>
            </a:r>
            <a:r>
              <a:rPr lang="en-ZA" dirty="0">
                <a:latin typeface="Arial"/>
                <a:cs typeface="Arial"/>
              </a:rPr>
              <a:t>is an offence </a:t>
            </a:r>
            <a:r>
              <a:rPr lang="en-ZA" dirty="0" smtClean="0">
                <a:latin typeface="Arial"/>
                <a:cs typeface="Arial"/>
              </a:rPr>
              <a:t>to fail </a:t>
            </a:r>
            <a:r>
              <a:rPr lang="en-ZA" dirty="0">
                <a:latin typeface="Arial"/>
                <a:cs typeface="Arial"/>
              </a:rPr>
              <a:t>to </a:t>
            </a:r>
            <a:r>
              <a:rPr lang="en-ZA" dirty="0" smtClean="0">
                <a:latin typeface="Arial"/>
                <a:cs typeface="Arial"/>
              </a:rPr>
              <a:t>comply with the various provisions regarding registers, removal certificates, identity documents etc. </a:t>
            </a:r>
            <a:endParaRPr lang="en-Z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451599" y="2368101"/>
            <a:ext cx="2218267" cy="2486244"/>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kern="1200">
                <a:solidFill>
                  <a:schemeClr val="bg1"/>
                </a:solidFill>
                <a:latin typeface="Arial"/>
                <a:ea typeface="+mj-ea"/>
                <a:cs typeface="Arial"/>
              </a:defRPr>
            </a:lvl1pPr>
          </a:lstStyle>
          <a:p>
            <a:pPr algn="r"/>
            <a:r>
              <a:rPr lang="en-US" sz="13800" dirty="0" smtClean="0">
                <a:solidFill>
                  <a:srgbClr val="B0973D"/>
                </a:solidFill>
              </a:rPr>
              <a:t>1</a:t>
            </a:r>
            <a:endParaRPr lang="en-US" sz="13800" dirty="0">
              <a:solidFill>
                <a:srgbClr val="B0973D"/>
              </a:solidFill>
            </a:endParaRPr>
          </a:p>
        </p:txBody>
      </p:sp>
      <p:sp>
        <p:nvSpPr>
          <p:cNvPr id="4" name="Title 3"/>
          <p:cNvSpPr>
            <a:spLocks noGrp="1"/>
          </p:cNvSpPr>
          <p:nvPr>
            <p:ph type="ctrTitle"/>
          </p:nvPr>
        </p:nvSpPr>
        <p:spPr>
          <a:xfrm>
            <a:off x="6544733" y="2337170"/>
            <a:ext cx="2116664" cy="592297"/>
          </a:xfrm>
        </p:spPr>
        <p:txBody>
          <a:bodyPr anchor="t">
            <a:normAutofit/>
          </a:bodyPr>
          <a:lstStyle/>
          <a:p>
            <a:pPr algn="r"/>
            <a:r>
              <a:rPr lang="en-US" sz="2400" dirty="0" smtClean="0"/>
              <a:t>Section</a:t>
            </a:r>
            <a:endParaRPr lang="en-US" sz="2400" dirty="0"/>
          </a:p>
        </p:txBody>
      </p:sp>
      <p:sp>
        <p:nvSpPr>
          <p:cNvPr id="5" name="Title 3"/>
          <p:cNvSpPr txBox="1">
            <a:spLocks/>
          </p:cNvSpPr>
          <p:nvPr/>
        </p:nvSpPr>
        <p:spPr>
          <a:xfrm>
            <a:off x="5223933" y="4169048"/>
            <a:ext cx="3395131" cy="1813823"/>
          </a:xfrm>
          <a:prstGeom prst="rect">
            <a:avLst/>
          </a:prstGeom>
        </p:spPr>
        <p:txBody>
          <a:bodyPr vert="horz" lIns="91440" tIns="45720" rIns="91440" bIns="45720" rtlCol="0" anchor="t">
            <a:noAutofit/>
          </a:bodyPr>
          <a:lstStyle>
            <a:lvl1pPr algn="l" defTabSz="457200" rtl="0" eaLnBrk="1" latinLnBrk="0" hangingPunct="1">
              <a:spcBef>
                <a:spcPct val="0"/>
              </a:spcBef>
              <a:buNone/>
              <a:defRPr sz="3000" kern="1200">
                <a:solidFill>
                  <a:schemeClr val="bg1"/>
                </a:solidFill>
                <a:latin typeface="Arial"/>
                <a:ea typeface="+mj-ea"/>
                <a:cs typeface="Arial"/>
              </a:defRPr>
            </a:lvl1pPr>
          </a:lstStyle>
          <a:p>
            <a:pPr algn="r"/>
            <a:r>
              <a:rPr lang="en-US" sz="3200" dirty="0" smtClean="0"/>
              <a:t>INTRODUCTION</a:t>
            </a:r>
            <a:endParaRPr lang="en-US" sz="3200" dirty="0"/>
          </a:p>
        </p:txBody>
      </p:sp>
    </p:spTree>
    <p:extLst>
      <p:ext uri="{BB962C8B-B14F-4D97-AF65-F5344CB8AC3E}">
        <p14:creationId xmlns:p14="http://schemas.microsoft.com/office/powerpoint/2010/main" val="332290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ZA" dirty="0"/>
              <a:t>Chapter 8: Offences and penalties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30</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Arial"/>
                <a:cs typeface="Arial"/>
              </a:rPr>
              <a:t>Penalties range from 10-15 years</a:t>
            </a:r>
          </a:p>
          <a:p>
            <a:r>
              <a:rPr lang="en-US" dirty="0" smtClean="0">
                <a:latin typeface="Arial"/>
                <a:cs typeface="Arial"/>
              </a:rPr>
              <a:t>A court may also, in addition</a:t>
            </a:r>
          </a:p>
          <a:p>
            <a:pPr lvl="1"/>
            <a:r>
              <a:rPr lang="en-US" dirty="0" smtClean="0">
                <a:latin typeface="Arial"/>
                <a:cs typeface="Arial"/>
              </a:rPr>
              <a:t>Impose a penalty for each day of continued contravention or each animal.</a:t>
            </a:r>
          </a:p>
          <a:p>
            <a:pPr lvl="1"/>
            <a:r>
              <a:rPr lang="en-ZA" dirty="0" smtClean="0">
                <a:latin typeface="Arial"/>
                <a:cs typeface="Arial"/>
              </a:rPr>
              <a:t>In </a:t>
            </a:r>
            <a:r>
              <a:rPr lang="en-ZA" dirty="0">
                <a:latin typeface="Arial"/>
                <a:cs typeface="Arial"/>
              </a:rPr>
              <a:t>the case of—</a:t>
            </a:r>
          </a:p>
          <a:p>
            <a:pPr lvl="2"/>
            <a:r>
              <a:rPr lang="en-ZA" dirty="0" smtClean="0">
                <a:latin typeface="Arial"/>
                <a:cs typeface="Arial"/>
              </a:rPr>
              <a:t>a </a:t>
            </a:r>
            <a:r>
              <a:rPr lang="en-ZA" dirty="0">
                <a:latin typeface="Arial"/>
                <a:cs typeface="Arial"/>
              </a:rPr>
              <a:t>second </a:t>
            </a:r>
            <a:r>
              <a:rPr lang="en-ZA" dirty="0" smtClean="0">
                <a:latin typeface="Arial"/>
                <a:cs typeface="Arial"/>
              </a:rPr>
              <a:t>offender further imprisonment </a:t>
            </a:r>
            <a:r>
              <a:rPr lang="en-ZA" dirty="0">
                <a:latin typeface="Arial"/>
                <a:cs typeface="Arial"/>
              </a:rPr>
              <a:t>for </a:t>
            </a:r>
            <a:r>
              <a:rPr lang="en-ZA" dirty="0" smtClean="0">
                <a:latin typeface="Arial"/>
                <a:cs typeface="Arial"/>
              </a:rPr>
              <a:t>5 </a:t>
            </a:r>
            <a:r>
              <a:rPr lang="en-ZA" dirty="0">
                <a:latin typeface="Arial"/>
                <a:cs typeface="Arial"/>
              </a:rPr>
              <a:t>years;</a:t>
            </a:r>
          </a:p>
          <a:p>
            <a:pPr lvl="2"/>
            <a:r>
              <a:rPr lang="en-ZA" dirty="0" smtClean="0">
                <a:latin typeface="Arial"/>
                <a:cs typeface="Arial"/>
              </a:rPr>
              <a:t>a </a:t>
            </a:r>
            <a:r>
              <a:rPr lang="en-ZA" dirty="0">
                <a:latin typeface="Arial"/>
                <a:cs typeface="Arial"/>
              </a:rPr>
              <a:t>third or subsequent </a:t>
            </a:r>
            <a:r>
              <a:rPr lang="en-ZA" dirty="0" smtClean="0">
                <a:latin typeface="Arial"/>
                <a:cs typeface="Arial"/>
              </a:rPr>
              <a:t>offender further </a:t>
            </a:r>
            <a:r>
              <a:rPr lang="en-ZA" dirty="0">
                <a:latin typeface="Arial"/>
                <a:cs typeface="Arial"/>
              </a:rPr>
              <a:t>imprisonment for </a:t>
            </a:r>
            <a:r>
              <a:rPr lang="en-ZA" dirty="0" smtClean="0">
                <a:latin typeface="Arial"/>
                <a:cs typeface="Arial"/>
              </a:rPr>
              <a:t>10 </a:t>
            </a:r>
            <a:r>
              <a:rPr lang="en-ZA" dirty="0">
                <a:latin typeface="Arial"/>
                <a:cs typeface="Arial"/>
              </a:rPr>
              <a:t>years; or</a:t>
            </a:r>
          </a:p>
          <a:p>
            <a:pPr lvl="2"/>
            <a:r>
              <a:rPr lang="en-ZA" dirty="0" smtClean="0">
                <a:latin typeface="Arial"/>
                <a:cs typeface="Arial"/>
              </a:rPr>
              <a:t>In the case of any </a:t>
            </a:r>
            <a:r>
              <a:rPr lang="en-ZA" dirty="0">
                <a:latin typeface="Arial"/>
                <a:cs typeface="Arial"/>
              </a:rPr>
              <a:t>offence relating </a:t>
            </a:r>
            <a:r>
              <a:rPr lang="en-ZA" dirty="0" smtClean="0">
                <a:latin typeface="Arial"/>
                <a:cs typeface="Arial"/>
              </a:rPr>
              <a:t>to critically </a:t>
            </a:r>
            <a:r>
              <a:rPr lang="en-ZA" dirty="0">
                <a:latin typeface="Arial"/>
                <a:cs typeface="Arial"/>
              </a:rPr>
              <a:t>endangered, endangered, vulnerable and protected </a:t>
            </a:r>
            <a:r>
              <a:rPr lang="en-ZA" dirty="0" smtClean="0">
                <a:latin typeface="Arial"/>
                <a:cs typeface="Arial"/>
              </a:rPr>
              <a:t>animals for </a:t>
            </a:r>
            <a:r>
              <a:rPr lang="en-ZA" dirty="0">
                <a:latin typeface="Arial"/>
                <a:cs typeface="Arial"/>
              </a:rPr>
              <a:t>further imprisonment for </a:t>
            </a:r>
            <a:r>
              <a:rPr lang="en-ZA" dirty="0" smtClean="0">
                <a:latin typeface="Arial"/>
                <a:cs typeface="Arial"/>
              </a:rPr>
              <a:t>10 years</a:t>
            </a:r>
            <a:endParaRPr lang="en-ZA" dirty="0">
              <a:latin typeface="Arial"/>
              <a:cs typeface="Arial"/>
            </a:endParaRPr>
          </a:p>
        </p:txBody>
      </p:sp>
    </p:spTree>
    <p:extLst>
      <p:ext uri="{BB962C8B-B14F-4D97-AF65-F5344CB8AC3E}">
        <p14:creationId xmlns:p14="http://schemas.microsoft.com/office/powerpoint/2010/main" val="3524053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3</a:t>
            </a:r>
            <a:endParaRPr lang="en-US" dirty="0"/>
          </a:p>
        </p:txBody>
      </p:sp>
      <p:sp>
        <p:nvSpPr>
          <p:cNvPr id="3" name="Title 2"/>
          <p:cNvSpPr>
            <a:spLocks noGrp="1"/>
          </p:cNvSpPr>
          <p:nvPr>
            <p:ph type="ctrTitle"/>
          </p:nvPr>
        </p:nvSpPr>
        <p:spPr/>
        <p:txBody>
          <a:bodyPr/>
          <a:lstStyle/>
          <a:p>
            <a:r>
              <a:rPr lang="en-US" dirty="0" smtClean="0"/>
              <a:t>Section</a:t>
            </a:r>
            <a:endParaRPr lang="en-US" dirty="0"/>
          </a:p>
        </p:txBody>
      </p:sp>
      <p:sp>
        <p:nvSpPr>
          <p:cNvPr id="4" name="Subtitle 3"/>
          <p:cNvSpPr>
            <a:spLocks noGrp="1"/>
          </p:cNvSpPr>
          <p:nvPr>
            <p:ph type="subTitle" idx="1"/>
          </p:nvPr>
        </p:nvSpPr>
        <p:spPr/>
        <p:txBody>
          <a:bodyPr/>
          <a:lstStyle/>
          <a:p>
            <a:r>
              <a:rPr lang="en-US" dirty="0" smtClean="0"/>
              <a:t>Conclusion</a:t>
            </a:r>
            <a:endParaRPr lang="en-US" dirty="0"/>
          </a:p>
        </p:txBody>
      </p:sp>
    </p:spTree>
    <p:extLst>
      <p:ext uri="{BB962C8B-B14F-4D97-AF65-F5344CB8AC3E}">
        <p14:creationId xmlns:p14="http://schemas.microsoft.com/office/powerpoint/2010/main" val="152693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Main heading goes here</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32</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b="1" dirty="0" smtClean="0">
                <a:solidFill>
                  <a:srgbClr val="023F88"/>
                </a:solidFill>
                <a:latin typeface="Arial"/>
                <a:cs typeface="Arial"/>
              </a:rPr>
              <a:t>The </a:t>
            </a:r>
            <a:r>
              <a:rPr lang="fr-FR" b="1" dirty="0" err="1" smtClean="0">
                <a:solidFill>
                  <a:srgbClr val="023F88"/>
                </a:solidFill>
                <a:latin typeface="Arial"/>
                <a:cs typeface="Arial"/>
              </a:rPr>
              <a:t>envisaged</a:t>
            </a:r>
            <a:r>
              <a:rPr lang="fr-FR" b="1" dirty="0" smtClean="0">
                <a:solidFill>
                  <a:srgbClr val="023F88"/>
                </a:solidFill>
                <a:latin typeface="Arial"/>
                <a:cs typeface="Arial"/>
              </a:rPr>
              <a:t> Bill has </a:t>
            </a:r>
            <a:r>
              <a:rPr lang="fr-FR" b="1" dirty="0" err="1" smtClean="0">
                <a:solidFill>
                  <a:srgbClr val="023F88"/>
                </a:solidFill>
                <a:latin typeface="Arial"/>
                <a:cs typeface="Arial"/>
              </a:rPr>
              <a:t>features</a:t>
            </a:r>
            <a:r>
              <a:rPr lang="fr-FR" b="1" dirty="0" smtClean="0">
                <a:solidFill>
                  <a:srgbClr val="023F88"/>
                </a:solidFill>
                <a:latin typeface="Arial"/>
                <a:cs typeface="Arial"/>
              </a:rPr>
              <a:t> </a:t>
            </a:r>
            <a:r>
              <a:rPr lang="fr-FR" b="1" dirty="0" err="1" smtClean="0">
                <a:solidFill>
                  <a:srgbClr val="023F88"/>
                </a:solidFill>
                <a:latin typeface="Arial"/>
                <a:cs typeface="Arial"/>
              </a:rPr>
              <a:t>that</a:t>
            </a:r>
            <a:r>
              <a:rPr lang="fr-FR" b="1" dirty="0" smtClean="0">
                <a:solidFill>
                  <a:srgbClr val="023F88"/>
                </a:solidFill>
                <a:latin typeface="Arial"/>
                <a:cs typeface="Arial"/>
              </a:rPr>
              <a:t> </a:t>
            </a:r>
            <a:r>
              <a:rPr lang="fr-FR" b="1" dirty="0" err="1" smtClean="0">
                <a:solidFill>
                  <a:srgbClr val="023F88"/>
                </a:solidFill>
                <a:latin typeface="Arial"/>
                <a:cs typeface="Arial"/>
              </a:rPr>
              <a:t>will</a:t>
            </a:r>
            <a:r>
              <a:rPr lang="fr-FR" b="1" dirty="0" smtClean="0">
                <a:solidFill>
                  <a:srgbClr val="023F88"/>
                </a:solidFill>
                <a:latin typeface="Arial"/>
                <a:cs typeface="Arial"/>
              </a:rPr>
              <a:t> </a:t>
            </a:r>
            <a:r>
              <a:rPr lang="fr-FR" b="1" dirty="0" err="1" smtClean="0">
                <a:solidFill>
                  <a:srgbClr val="023F88"/>
                </a:solidFill>
                <a:latin typeface="Arial"/>
                <a:cs typeface="Arial"/>
              </a:rPr>
              <a:t>enhance</a:t>
            </a:r>
            <a:r>
              <a:rPr lang="fr-FR" b="1" dirty="0" smtClean="0">
                <a:solidFill>
                  <a:srgbClr val="023F88"/>
                </a:solidFill>
                <a:latin typeface="Arial"/>
                <a:cs typeface="Arial"/>
              </a:rPr>
              <a:t> the </a:t>
            </a:r>
            <a:r>
              <a:rPr lang="fr-FR" b="1" dirty="0" err="1" smtClean="0">
                <a:solidFill>
                  <a:srgbClr val="023F88"/>
                </a:solidFill>
                <a:latin typeface="Arial"/>
                <a:cs typeface="Arial"/>
              </a:rPr>
              <a:t>implementation</a:t>
            </a:r>
            <a:r>
              <a:rPr lang="fr-FR" b="1" dirty="0" smtClean="0">
                <a:solidFill>
                  <a:srgbClr val="023F88"/>
                </a:solidFill>
                <a:latin typeface="Arial"/>
                <a:cs typeface="Arial"/>
              </a:rPr>
              <a:t> and </a:t>
            </a:r>
            <a:r>
              <a:rPr lang="fr-FR" b="1" dirty="0" err="1" smtClean="0">
                <a:solidFill>
                  <a:srgbClr val="023F88"/>
                </a:solidFill>
                <a:latin typeface="Arial"/>
                <a:cs typeface="Arial"/>
              </a:rPr>
              <a:t>enforce</a:t>
            </a:r>
            <a:r>
              <a:rPr lang="fr-FR" b="1" dirty="0" smtClean="0">
                <a:solidFill>
                  <a:srgbClr val="023F88"/>
                </a:solidFill>
                <a:latin typeface="Arial"/>
                <a:cs typeface="Arial"/>
              </a:rPr>
              <a:t> compliance</a:t>
            </a:r>
            <a:endParaRPr lang="fr-FR" dirty="0" smtClean="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27334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66" y="4350011"/>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87251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INTRODUCTION 1</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4</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dirty="0">
              <a:latin typeface="Arial"/>
              <a:cs typeface="Arial"/>
            </a:endParaRPr>
          </a:p>
          <a:p>
            <a:r>
              <a:rPr lang="en-ZA" dirty="0">
                <a:latin typeface="Arial"/>
                <a:cs typeface="Arial"/>
              </a:rPr>
              <a:t>Modern technology, </a:t>
            </a:r>
            <a:r>
              <a:rPr lang="en-ZA" dirty="0" smtClean="0">
                <a:latin typeface="Arial"/>
                <a:cs typeface="Arial"/>
              </a:rPr>
              <a:t>globalization are </a:t>
            </a:r>
            <a:r>
              <a:rPr lang="en-ZA" dirty="0">
                <a:latin typeface="Arial"/>
                <a:cs typeface="Arial"/>
              </a:rPr>
              <a:t>some of the factors which have necessitated the total reworking of the </a:t>
            </a:r>
            <a:r>
              <a:rPr lang="en-ZA" dirty="0" smtClean="0">
                <a:latin typeface="Arial"/>
                <a:cs typeface="Arial"/>
              </a:rPr>
              <a:t>t</a:t>
            </a:r>
            <a:r>
              <a:rPr lang="en-US" dirty="0" smtClean="0">
                <a:latin typeface="Arial"/>
                <a:cs typeface="Arial"/>
              </a:rPr>
              <a:t>he </a:t>
            </a:r>
            <a:r>
              <a:rPr lang="en-US" dirty="0">
                <a:latin typeface="Arial"/>
                <a:cs typeface="Arial"/>
              </a:rPr>
              <a:t>Stock Theft Act </a:t>
            </a:r>
            <a:r>
              <a:rPr lang="en-ZA" dirty="0">
                <a:latin typeface="Arial"/>
                <a:cs typeface="Arial"/>
              </a:rPr>
              <a:t>1959 (Act. No. 57 of  1959</a:t>
            </a:r>
            <a:r>
              <a:rPr lang="en-ZA" dirty="0" smtClean="0">
                <a:latin typeface="Arial"/>
                <a:cs typeface="Arial"/>
              </a:rPr>
              <a:t>) (“the 1959 Act)</a:t>
            </a:r>
          </a:p>
          <a:p>
            <a:r>
              <a:rPr lang="en-ZA" dirty="0" smtClean="0">
                <a:latin typeface="Arial"/>
                <a:cs typeface="Arial"/>
              </a:rPr>
              <a:t>Ever increasing incidents </a:t>
            </a:r>
            <a:r>
              <a:rPr lang="en-ZA" dirty="0">
                <a:latin typeface="Arial"/>
                <a:cs typeface="Arial"/>
              </a:rPr>
              <a:t>of stock </a:t>
            </a:r>
            <a:r>
              <a:rPr lang="en-ZA" dirty="0" smtClean="0">
                <a:latin typeface="Arial"/>
                <a:cs typeface="Arial"/>
              </a:rPr>
              <a:t>theft required </a:t>
            </a:r>
            <a:r>
              <a:rPr lang="en-ZA" dirty="0">
                <a:latin typeface="Arial"/>
                <a:cs typeface="Arial"/>
              </a:rPr>
              <a:t>more </a:t>
            </a:r>
            <a:r>
              <a:rPr lang="en-ZA" dirty="0" smtClean="0">
                <a:latin typeface="Arial"/>
                <a:cs typeface="Arial"/>
              </a:rPr>
              <a:t>stringent </a:t>
            </a:r>
            <a:r>
              <a:rPr lang="en-ZA" dirty="0">
                <a:latin typeface="Arial"/>
                <a:cs typeface="Arial"/>
              </a:rPr>
              <a:t>measures to combat crimes </a:t>
            </a:r>
            <a:r>
              <a:rPr lang="en-ZA" dirty="0" smtClean="0">
                <a:latin typeface="Arial"/>
                <a:cs typeface="Arial"/>
              </a:rPr>
              <a:t>concerning </a:t>
            </a:r>
            <a:r>
              <a:rPr lang="en-ZA" dirty="0">
                <a:latin typeface="Arial"/>
                <a:cs typeface="Arial"/>
              </a:rPr>
              <a:t>animals and animal produce</a:t>
            </a:r>
            <a:r>
              <a:rPr lang="en-ZA" dirty="0" smtClean="0">
                <a:latin typeface="Arial"/>
                <a:cs typeface="Arial"/>
              </a:rPr>
              <a:t>. And it is necessary to protect </a:t>
            </a:r>
            <a:r>
              <a:rPr lang="en-ZA" dirty="0">
                <a:latin typeface="Arial"/>
                <a:cs typeface="Arial"/>
              </a:rPr>
              <a:t>the South </a:t>
            </a:r>
            <a:r>
              <a:rPr lang="en-ZA" dirty="0" smtClean="0">
                <a:latin typeface="Arial"/>
                <a:cs typeface="Arial"/>
              </a:rPr>
              <a:t>African agricultural community from </a:t>
            </a:r>
            <a:r>
              <a:rPr lang="en-ZA" dirty="0">
                <a:latin typeface="Arial"/>
                <a:cs typeface="Arial"/>
              </a:rPr>
              <a:t>the theft of animals and animal </a:t>
            </a:r>
            <a:r>
              <a:rPr lang="en-ZA" dirty="0" smtClean="0">
                <a:latin typeface="Arial"/>
                <a:cs typeface="Arial"/>
              </a:rPr>
              <a:t>produce</a:t>
            </a:r>
            <a:endParaRPr lang="en-ZA" dirty="0">
              <a:latin typeface="Arial"/>
              <a:cs typeface="Arial"/>
            </a:endParaRPr>
          </a:p>
          <a:p>
            <a:r>
              <a:rPr lang="en-ZA" dirty="0" smtClean="0">
                <a:latin typeface="Arial"/>
                <a:cs typeface="Arial"/>
              </a:rPr>
              <a:t>Penalties </a:t>
            </a:r>
            <a:r>
              <a:rPr lang="en-ZA" dirty="0">
                <a:latin typeface="Arial"/>
                <a:cs typeface="Arial"/>
              </a:rPr>
              <a:t>prescribed under the </a:t>
            </a:r>
            <a:r>
              <a:rPr lang="en-ZA" dirty="0" smtClean="0">
                <a:latin typeface="Arial"/>
                <a:cs typeface="Arial"/>
              </a:rPr>
              <a:t>1959 Act are </a:t>
            </a:r>
            <a:r>
              <a:rPr lang="en-ZA" dirty="0">
                <a:latin typeface="Arial"/>
                <a:cs typeface="Arial"/>
              </a:rPr>
              <a:t>inadequate and ought to be </a:t>
            </a:r>
            <a:r>
              <a:rPr lang="en-ZA" dirty="0" smtClean="0">
                <a:latin typeface="Arial"/>
                <a:cs typeface="Arial"/>
              </a:rPr>
              <a:t>reviewed</a:t>
            </a:r>
            <a:endParaRPr lang="en-ZA" dirty="0">
              <a:latin typeface="Arial"/>
              <a:cs typeface="Arial"/>
            </a:endParaRPr>
          </a:p>
          <a:p>
            <a:r>
              <a:rPr lang="en-ZA" dirty="0" smtClean="0">
                <a:latin typeface="Arial"/>
                <a:cs typeface="Arial"/>
              </a:rPr>
              <a:t>The </a:t>
            </a:r>
            <a:r>
              <a:rPr lang="en-ZA" dirty="0">
                <a:latin typeface="Arial"/>
                <a:cs typeface="Arial"/>
              </a:rPr>
              <a:t>monitoring of animals and animal produce within and through the borders of the </a:t>
            </a:r>
            <a:r>
              <a:rPr lang="en-ZA" dirty="0" smtClean="0">
                <a:latin typeface="Arial"/>
                <a:cs typeface="Arial"/>
              </a:rPr>
              <a:t>Republic must be considered</a:t>
            </a:r>
            <a:endParaRPr lang="en-Z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2733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INTRODUCTION 1</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5</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b="1" dirty="0">
                <a:solidFill>
                  <a:schemeClr val="accent5">
                    <a:lumMod val="75000"/>
                  </a:schemeClr>
                </a:solidFill>
              </a:rPr>
              <a:t>CHAPTER </a:t>
            </a:r>
            <a:r>
              <a:rPr lang="en-ZA" b="1" dirty="0" smtClean="0">
                <a:solidFill>
                  <a:schemeClr val="accent5">
                    <a:lumMod val="75000"/>
                  </a:schemeClr>
                </a:solidFill>
              </a:rPr>
              <a:t>1</a:t>
            </a:r>
            <a:r>
              <a:rPr lang="en-ZA" dirty="0" smtClean="0">
                <a:solidFill>
                  <a:schemeClr val="accent5">
                    <a:lumMod val="75000"/>
                  </a:schemeClr>
                </a:solidFill>
              </a:rPr>
              <a:t>: </a:t>
            </a:r>
            <a:r>
              <a:rPr lang="en-ZA" b="1" dirty="0" smtClean="0">
                <a:solidFill>
                  <a:schemeClr val="accent5">
                    <a:lumMod val="75000"/>
                  </a:schemeClr>
                </a:solidFill>
              </a:rPr>
              <a:t>DEFINITIONS </a:t>
            </a:r>
            <a:r>
              <a:rPr lang="en-ZA" b="1" dirty="0">
                <a:solidFill>
                  <a:schemeClr val="accent5">
                    <a:lumMod val="75000"/>
                  </a:schemeClr>
                </a:solidFill>
              </a:rPr>
              <a:t>AND </a:t>
            </a:r>
            <a:r>
              <a:rPr lang="en-ZA" b="1" dirty="0" smtClean="0">
                <a:solidFill>
                  <a:schemeClr val="accent5">
                    <a:lumMod val="75000"/>
                  </a:schemeClr>
                </a:solidFill>
              </a:rPr>
              <a:t>APPLICATION</a:t>
            </a:r>
          </a:p>
          <a:p>
            <a:endParaRPr lang="en-ZA" dirty="0"/>
          </a:p>
          <a:p>
            <a:r>
              <a:rPr lang="en-ZA" b="1" dirty="0" smtClean="0">
                <a:solidFill>
                  <a:schemeClr val="tx2">
                    <a:lumMod val="75000"/>
                  </a:schemeClr>
                </a:solidFill>
              </a:rPr>
              <a:t>PART </a:t>
            </a:r>
            <a:r>
              <a:rPr lang="en-ZA" b="1" dirty="0">
                <a:solidFill>
                  <a:schemeClr val="tx2">
                    <a:lumMod val="75000"/>
                  </a:schemeClr>
                </a:solidFill>
              </a:rPr>
              <a:t>I: DOMESTICATED ANIMALS</a:t>
            </a:r>
            <a:endParaRPr lang="en-ZA" dirty="0">
              <a:solidFill>
                <a:schemeClr val="tx2">
                  <a:lumMod val="75000"/>
                </a:schemeClr>
              </a:solidFill>
            </a:endParaRPr>
          </a:p>
          <a:p>
            <a:pPr lvl="1"/>
            <a:r>
              <a:rPr lang="en-ZA" b="1" dirty="0" smtClean="0">
                <a:solidFill>
                  <a:schemeClr val="tx2">
                    <a:lumMod val="75000"/>
                  </a:schemeClr>
                </a:solidFill>
              </a:rPr>
              <a:t>CHAPTER 2: RECORD </a:t>
            </a:r>
            <a:r>
              <a:rPr lang="en-ZA" b="1" dirty="0">
                <a:solidFill>
                  <a:schemeClr val="tx2">
                    <a:lumMod val="75000"/>
                  </a:schemeClr>
                </a:solidFill>
              </a:rPr>
              <a:t>KEEPING</a:t>
            </a:r>
            <a:endParaRPr lang="en-ZA" dirty="0">
              <a:solidFill>
                <a:schemeClr val="tx2">
                  <a:lumMod val="75000"/>
                </a:schemeClr>
              </a:solidFill>
            </a:endParaRPr>
          </a:p>
          <a:p>
            <a:pPr lvl="1"/>
            <a:r>
              <a:rPr lang="en-ZA" b="1" dirty="0" smtClean="0">
                <a:solidFill>
                  <a:schemeClr val="tx2">
                    <a:lumMod val="75000"/>
                  </a:schemeClr>
                </a:solidFill>
              </a:rPr>
              <a:t>CHAPTER 3: TRANSPORT </a:t>
            </a:r>
            <a:r>
              <a:rPr lang="en-ZA" b="1" dirty="0">
                <a:solidFill>
                  <a:schemeClr val="tx2">
                    <a:lumMod val="75000"/>
                  </a:schemeClr>
                </a:solidFill>
              </a:rPr>
              <a:t>OF DOMESTICATED ANIMALS AND DOMESTICATED ANIMALS’ PRODUCTS</a:t>
            </a:r>
            <a:endParaRPr lang="en-ZA" dirty="0">
              <a:solidFill>
                <a:schemeClr val="tx2">
                  <a:lumMod val="75000"/>
                </a:schemeClr>
              </a:solidFill>
            </a:endParaRPr>
          </a:p>
          <a:p>
            <a:pPr lvl="1"/>
            <a:r>
              <a:rPr lang="en-ZA" b="1" dirty="0" smtClean="0">
                <a:solidFill>
                  <a:schemeClr val="tx2">
                    <a:lumMod val="75000"/>
                  </a:schemeClr>
                </a:solidFill>
              </a:rPr>
              <a:t>CHAPTER 4: CONSENT </a:t>
            </a:r>
            <a:r>
              <a:rPr lang="en-ZA" b="1" dirty="0">
                <a:solidFill>
                  <a:schemeClr val="tx2">
                    <a:lumMod val="75000"/>
                  </a:schemeClr>
                </a:solidFill>
              </a:rPr>
              <a:t>OF LAND OWNER TO REMOVE DOMESTICATED ANIMAL</a:t>
            </a:r>
            <a:endParaRPr lang="en-ZA" dirty="0">
              <a:solidFill>
                <a:schemeClr val="tx2">
                  <a:lumMod val="75000"/>
                </a:schemeClr>
              </a:solidFill>
            </a:endParaRPr>
          </a:p>
          <a:p>
            <a:pPr lvl="1"/>
            <a:r>
              <a:rPr lang="en-ZA" b="1" dirty="0" smtClean="0">
                <a:solidFill>
                  <a:schemeClr val="tx2">
                    <a:lumMod val="75000"/>
                  </a:schemeClr>
                </a:solidFill>
              </a:rPr>
              <a:t>CHAPTER 5: DESIGNATED </a:t>
            </a:r>
            <a:r>
              <a:rPr lang="en-ZA" b="1" dirty="0">
                <a:solidFill>
                  <a:schemeClr val="tx2">
                    <a:lumMod val="75000"/>
                  </a:schemeClr>
                </a:solidFill>
              </a:rPr>
              <a:t>PERSON AND AGENT</a:t>
            </a:r>
            <a:endParaRPr lang="en-ZA" dirty="0">
              <a:solidFill>
                <a:schemeClr val="tx2">
                  <a:lumMod val="75000"/>
                </a:schemeClr>
              </a:solidFill>
            </a:endParaRPr>
          </a:p>
          <a:p>
            <a:pPr marL="0" indent="0">
              <a:buNone/>
            </a:pPr>
            <a:endParaRPr lang="en-ZA" dirty="0" smtClean="0"/>
          </a:p>
          <a:p>
            <a:r>
              <a:rPr lang="en-ZA" b="1" dirty="0" smtClean="0">
                <a:solidFill>
                  <a:schemeClr val="accent2">
                    <a:lumMod val="50000"/>
                  </a:schemeClr>
                </a:solidFill>
              </a:rPr>
              <a:t>PART </a:t>
            </a:r>
            <a:r>
              <a:rPr lang="en-ZA" b="1" dirty="0">
                <a:solidFill>
                  <a:schemeClr val="accent2">
                    <a:lumMod val="50000"/>
                  </a:schemeClr>
                </a:solidFill>
              </a:rPr>
              <a:t>2: GAME</a:t>
            </a:r>
            <a:endParaRPr lang="en-ZA" dirty="0">
              <a:solidFill>
                <a:schemeClr val="accent2">
                  <a:lumMod val="50000"/>
                </a:schemeClr>
              </a:solidFill>
            </a:endParaRPr>
          </a:p>
          <a:p>
            <a:pPr lvl="1"/>
            <a:r>
              <a:rPr lang="en-ZA" b="1" dirty="0" smtClean="0">
                <a:solidFill>
                  <a:schemeClr val="accent2">
                    <a:lumMod val="50000"/>
                  </a:schemeClr>
                </a:solidFill>
              </a:rPr>
              <a:t>CHAPTER 6: OWNERSHIP </a:t>
            </a:r>
            <a:r>
              <a:rPr lang="en-ZA" b="1" dirty="0">
                <a:solidFill>
                  <a:schemeClr val="accent2">
                    <a:lumMod val="50000"/>
                  </a:schemeClr>
                </a:solidFill>
              </a:rPr>
              <a:t>OF </a:t>
            </a:r>
            <a:r>
              <a:rPr lang="en-ZA" b="1" dirty="0" smtClean="0">
                <a:solidFill>
                  <a:schemeClr val="accent2">
                    <a:lumMod val="50000"/>
                  </a:schemeClr>
                </a:solidFill>
              </a:rPr>
              <a:t>GAME</a:t>
            </a:r>
          </a:p>
          <a:p>
            <a:endParaRPr lang="en-ZA" dirty="0" smtClean="0">
              <a:solidFill>
                <a:schemeClr val="accent3">
                  <a:lumMod val="50000"/>
                </a:schemeClr>
              </a:solidFill>
            </a:endParaRPr>
          </a:p>
          <a:p>
            <a:r>
              <a:rPr lang="en-ZA" b="1" dirty="0" smtClean="0">
                <a:solidFill>
                  <a:schemeClr val="accent3">
                    <a:lumMod val="50000"/>
                  </a:schemeClr>
                </a:solidFill>
              </a:rPr>
              <a:t>GENERAL</a:t>
            </a:r>
            <a:endParaRPr lang="en-ZA" b="1" dirty="0">
              <a:solidFill>
                <a:schemeClr val="accent3">
                  <a:lumMod val="50000"/>
                </a:schemeClr>
              </a:solidFill>
            </a:endParaRPr>
          </a:p>
          <a:p>
            <a:pPr lvl="1"/>
            <a:r>
              <a:rPr lang="en-ZA" b="1" dirty="0" smtClean="0">
                <a:solidFill>
                  <a:schemeClr val="accent3">
                    <a:lumMod val="50000"/>
                  </a:schemeClr>
                </a:solidFill>
              </a:rPr>
              <a:t>CHAPTER 7: POWERS </a:t>
            </a:r>
            <a:r>
              <a:rPr lang="en-ZA" b="1" dirty="0">
                <a:solidFill>
                  <a:schemeClr val="accent3">
                    <a:lumMod val="50000"/>
                  </a:schemeClr>
                </a:solidFill>
              </a:rPr>
              <a:t>OF POLICE, ENTRY, SEARCH AND SEIZURE</a:t>
            </a:r>
            <a:endParaRPr lang="en-ZA" dirty="0">
              <a:solidFill>
                <a:schemeClr val="accent3">
                  <a:lumMod val="50000"/>
                </a:schemeClr>
              </a:solidFill>
            </a:endParaRPr>
          </a:p>
          <a:p>
            <a:pPr lvl="1"/>
            <a:r>
              <a:rPr lang="en-ZA" b="1" dirty="0" smtClean="0">
                <a:solidFill>
                  <a:schemeClr val="accent3">
                    <a:lumMod val="50000"/>
                  </a:schemeClr>
                </a:solidFill>
              </a:rPr>
              <a:t>CHAPTER 8: OFFENCES</a:t>
            </a:r>
            <a:r>
              <a:rPr lang="en-ZA" b="1" dirty="0">
                <a:solidFill>
                  <a:schemeClr val="accent3">
                    <a:lumMod val="50000"/>
                  </a:schemeClr>
                </a:solidFill>
              </a:rPr>
              <a:t>, PENALTIES, COMPENSATION AND </a:t>
            </a:r>
            <a:r>
              <a:rPr lang="en-ZA" b="1" dirty="0" smtClean="0">
                <a:solidFill>
                  <a:schemeClr val="accent3">
                    <a:lumMod val="50000"/>
                  </a:schemeClr>
                </a:solidFill>
              </a:rPr>
              <a:t>JURISDICTION</a:t>
            </a:r>
            <a:endParaRPr lang="en-ZA" dirty="0">
              <a:solidFill>
                <a:schemeClr val="accent3">
                  <a:lumMod val="50000"/>
                </a:schemeClr>
              </a:solidFill>
            </a:endParaRPr>
          </a:p>
        </p:txBody>
      </p:sp>
    </p:spTree>
    <p:extLst>
      <p:ext uri="{BB962C8B-B14F-4D97-AF65-F5344CB8AC3E}">
        <p14:creationId xmlns:p14="http://schemas.microsoft.com/office/powerpoint/2010/main" val="4154207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2</a:t>
            </a:r>
            <a:endParaRPr lang="en-US" dirty="0"/>
          </a:p>
        </p:txBody>
      </p:sp>
      <p:sp>
        <p:nvSpPr>
          <p:cNvPr id="3" name="Title 2"/>
          <p:cNvSpPr>
            <a:spLocks noGrp="1"/>
          </p:cNvSpPr>
          <p:nvPr>
            <p:ph type="ctrTitle"/>
          </p:nvPr>
        </p:nvSpPr>
        <p:spPr/>
        <p:txBody>
          <a:bodyPr/>
          <a:lstStyle/>
          <a:p>
            <a:r>
              <a:rPr lang="en-US" dirty="0" smtClean="0"/>
              <a:t>Section</a:t>
            </a:r>
            <a:endParaRPr lang="en-US" dirty="0"/>
          </a:p>
        </p:txBody>
      </p:sp>
      <p:sp>
        <p:nvSpPr>
          <p:cNvPr id="4" name="Subtitle 3"/>
          <p:cNvSpPr>
            <a:spLocks noGrp="1"/>
          </p:cNvSpPr>
          <p:nvPr>
            <p:ph type="subTitle" idx="1"/>
          </p:nvPr>
        </p:nvSpPr>
        <p:spPr/>
        <p:txBody>
          <a:bodyPr>
            <a:normAutofit fontScale="70000" lnSpcReduction="20000"/>
          </a:bodyPr>
          <a:lstStyle/>
          <a:p>
            <a:r>
              <a:rPr lang="en-ZA" dirty="0" smtClean="0"/>
              <a:t>DRAFT CONTROLLED </a:t>
            </a:r>
            <a:r>
              <a:rPr lang="en-ZA" dirty="0"/>
              <a:t>ANIMALS AND ANIMAL PRODUCTS BILL</a:t>
            </a:r>
            <a:endParaRPr lang="en-US" dirty="0"/>
          </a:p>
        </p:txBody>
      </p:sp>
    </p:spTree>
    <p:extLst>
      <p:ext uri="{BB962C8B-B14F-4D97-AF65-F5344CB8AC3E}">
        <p14:creationId xmlns:p14="http://schemas.microsoft.com/office/powerpoint/2010/main" val="129375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1: Definitions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7</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a:latin typeface="Arial"/>
                <a:cs typeface="Arial"/>
              </a:rPr>
              <a:t>"</a:t>
            </a:r>
            <a:r>
              <a:rPr lang="en-ZA" b="1" dirty="0">
                <a:latin typeface="Arial"/>
                <a:cs typeface="Arial"/>
              </a:rPr>
              <a:t>acquire</a:t>
            </a:r>
            <a:r>
              <a:rPr lang="en-ZA" dirty="0">
                <a:latin typeface="Arial"/>
                <a:cs typeface="Arial"/>
              </a:rPr>
              <a:t>" means import, obtain, purchase, receive, or temporarily receive into possession for any purpose, and includes brokering or any other similar manner of transacting;</a:t>
            </a:r>
          </a:p>
          <a:p>
            <a:endParaRPr lang="en-ZA" dirty="0">
              <a:latin typeface="Arial"/>
              <a:cs typeface="Arial"/>
            </a:endParaRPr>
          </a:p>
          <a:p>
            <a:r>
              <a:rPr lang="en-ZA" dirty="0">
                <a:latin typeface="Arial"/>
                <a:cs typeface="Arial"/>
              </a:rPr>
              <a:t>"</a:t>
            </a:r>
            <a:r>
              <a:rPr lang="en-ZA" b="1" dirty="0">
                <a:latin typeface="Arial"/>
                <a:cs typeface="Arial"/>
              </a:rPr>
              <a:t>agent</a:t>
            </a:r>
            <a:r>
              <a:rPr lang="en-ZA" dirty="0">
                <a:latin typeface="Arial"/>
                <a:cs typeface="Arial"/>
              </a:rPr>
              <a:t>" means a person, excluding an auctioneer, who―</a:t>
            </a:r>
          </a:p>
          <a:p>
            <a:pPr marL="0" indent="0">
              <a:buNone/>
            </a:pPr>
            <a:r>
              <a:rPr lang="en-ZA" dirty="0" smtClean="0">
                <a:latin typeface="Arial"/>
                <a:cs typeface="Arial"/>
              </a:rPr>
              <a:t>	(</a:t>
            </a:r>
            <a:r>
              <a:rPr lang="en-ZA" dirty="0">
                <a:latin typeface="Arial"/>
                <a:cs typeface="Arial"/>
              </a:rPr>
              <a:t>a)	carries on a business of dealing in controlled animals and animal products;</a:t>
            </a:r>
          </a:p>
          <a:p>
            <a:pPr marL="0" indent="0">
              <a:buNone/>
            </a:pPr>
            <a:r>
              <a:rPr lang="en-ZA" dirty="0" smtClean="0">
                <a:latin typeface="Arial"/>
                <a:cs typeface="Arial"/>
              </a:rPr>
              <a:t>	(</a:t>
            </a:r>
            <a:r>
              <a:rPr lang="en-ZA" dirty="0">
                <a:latin typeface="Arial"/>
                <a:cs typeface="Arial"/>
              </a:rPr>
              <a:t>b)	is not in the employ of an owner of a controlled animal or animal product, but authorised to deal </a:t>
            </a:r>
            <a:r>
              <a:rPr lang="en-ZA" dirty="0" smtClean="0">
                <a:latin typeface="Arial"/>
                <a:cs typeface="Arial"/>
              </a:rPr>
              <a:t>		therewith</a:t>
            </a:r>
            <a:r>
              <a:rPr lang="en-ZA" dirty="0">
                <a:latin typeface="Arial"/>
                <a:cs typeface="Arial"/>
              </a:rPr>
              <a:t>; or</a:t>
            </a:r>
          </a:p>
          <a:p>
            <a:pPr marL="0" indent="0">
              <a:buNone/>
            </a:pPr>
            <a:r>
              <a:rPr lang="en-ZA" dirty="0" smtClean="0">
                <a:latin typeface="Arial"/>
                <a:cs typeface="Arial"/>
              </a:rPr>
              <a:t>	(</a:t>
            </a:r>
            <a:r>
              <a:rPr lang="en-ZA" dirty="0">
                <a:latin typeface="Arial"/>
                <a:cs typeface="Arial"/>
              </a:rPr>
              <a:t>c)	brokers any transaction relating to a controlled animal or animal product</a:t>
            </a:r>
          </a:p>
          <a:p>
            <a:pPr marL="0" indent="0">
              <a:buNone/>
            </a:pPr>
            <a:r>
              <a:rPr lang="en-ZA" dirty="0" smtClean="0">
                <a:latin typeface="Arial"/>
                <a:cs typeface="Arial"/>
              </a:rPr>
              <a:t>	(</a:t>
            </a:r>
            <a:r>
              <a:rPr lang="en-ZA" dirty="0">
                <a:latin typeface="Arial"/>
                <a:cs typeface="Arial"/>
              </a:rPr>
              <a:t>d)	acts on behalf of the owner or person duly authorised by the owner, and includes any person in </a:t>
            </a:r>
            <a:r>
              <a:rPr lang="en-ZA" dirty="0" smtClean="0">
                <a:latin typeface="Arial"/>
                <a:cs typeface="Arial"/>
              </a:rPr>
              <a:t>		the </a:t>
            </a:r>
            <a:r>
              <a:rPr lang="en-ZA" dirty="0">
                <a:latin typeface="Arial"/>
                <a:cs typeface="Arial"/>
              </a:rPr>
              <a:t>employ of an agent or any person acting on his or her behalf;</a:t>
            </a:r>
          </a:p>
          <a:p>
            <a:endParaRPr lang="en-ZA" dirty="0">
              <a:latin typeface="Arial"/>
              <a:cs typeface="Arial"/>
            </a:endParaRPr>
          </a:p>
          <a:p>
            <a:r>
              <a:rPr lang="en-ZA" dirty="0">
                <a:latin typeface="Arial"/>
                <a:cs typeface="Arial"/>
              </a:rPr>
              <a:t>"</a:t>
            </a:r>
            <a:r>
              <a:rPr lang="en-ZA" b="1" dirty="0">
                <a:latin typeface="Arial"/>
                <a:cs typeface="Arial"/>
              </a:rPr>
              <a:t>animal</a:t>
            </a:r>
            <a:r>
              <a:rPr lang="en-ZA" dirty="0">
                <a:latin typeface="Arial"/>
                <a:cs typeface="Arial"/>
              </a:rPr>
              <a:t>" means any animal as defined in the Animal Diseases Act 35 of 1984;</a:t>
            </a:r>
          </a:p>
          <a:p>
            <a:endParaRPr lang="en-ZA" dirty="0">
              <a:latin typeface="Arial"/>
              <a:cs typeface="Arial"/>
            </a:endParaRPr>
          </a:p>
          <a:p>
            <a:r>
              <a:rPr lang="en-ZA" dirty="0">
                <a:latin typeface="Arial"/>
                <a:cs typeface="Arial"/>
              </a:rPr>
              <a:t>“</a:t>
            </a:r>
            <a:r>
              <a:rPr lang="en-ZA" b="1" dirty="0">
                <a:latin typeface="Arial"/>
                <a:cs typeface="Arial"/>
              </a:rPr>
              <a:t>animal product</a:t>
            </a:r>
            <a:r>
              <a:rPr lang="en-ZA" dirty="0">
                <a:latin typeface="Arial"/>
                <a:cs typeface="Arial"/>
              </a:rPr>
              <a:t>” means any part or portion of, or product derived from or yielded by any controlled animal and includes any such product contemplated in Schedule 2; </a:t>
            </a:r>
          </a:p>
          <a:p>
            <a:endParaRPr lang="en-ZA" dirty="0">
              <a:latin typeface="Arial"/>
              <a:cs typeface="Arial"/>
            </a:endParaRPr>
          </a:p>
          <a:p>
            <a:r>
              <a:rPr lang="en-ZA" dirty="0" smtClean="0">
                <a:latin typeface="Arial"/>
                <a:cs typeface="Arial"/>
              </a:rPr>
              <a:t>“</a:t>
            </a:r>
            <a:r>
              <a:rPr lang="en-ZA" b="1" dirty="0">
                <a:latin typeface="Arial"/>
                <a:cs typeface="Arial"/>
              </a:rPr>
              <a:t>controlled animal</a:t>
            </a:r>
            <a:r>
              <a:rPr lang="en-ZA" dirty="0">
                <a:latin typeface="Arial"/>
                <a:cs typeface="Arial"/>
              </a:rPr>
              <a:t>” means any controlled animal contemplated in Schedule 1;</a:t>
            </a:r>
          </a:p>
          <a:p>
            <a:endParaRPr lang="en-ZA" dirty="0">
              <a:latin typeface="Arial"/>
              <a:cs typeface="Arial"/>
            </a:endParaRPr>
          </a:p>
          <a:p>
            <a:r>
              <a:rPr lang="en-ZA" dirty="0">
                <a:latin typeface="Arial"/>
                <a:cs typeface="Arial"/>
              </a:rPr>
              <a:t>“</a:t>
            </a:r>
            <a:r>
              <a:rPr lang="en-ZA" b="1" dirty="0">
                <a:latin typeface="Arial"/>
                <a:cs typeface="Arial"/>
              </a:rPr>
              <a:t>designated person</a:t>
            </a:r>
            <a:r>
              <a:rPr lang="en-ZA" dirty="0">
                <a:latin typeface="Arial"/>
                <a:cs typeface="Arial"/>
              </a:rPr>
              <a:t>” means a person who is duly designated in terms of section 10 to issue a removal certificate;</a:t>
            </a:r>
          </a:p>
          <a:p>
            <a:endParaRPr lang="en-ZA" dirty="0">
              <a:latin typeface="Arial"/>
              <a:cs typeface="Arial"/>
            </a:endParaRPr>
          </a:p>
          <a:p>
            <a:r>
              <a:rPr lang="en-ZA" dirty="0" smtClean="0">
                <a:latin typeface="Arial"/>
                <a:cs typeface="Arial"/>
              </a:rPr>
              <a:t>“</a:t>
            </a:r>
            <a:r>
              <a:rPr lang="en-ZA" b="1" dirty="0">
                <a:latin typeface="Arial"/>
                <a:cs typeface="Arial"/>
              </a:rPr>
              <a:t>domesticated animal</a:t>
            </a:r>
            <a:r>
              <a:rPr lang="en-ZA" dirty="0">
                <a:latin typeface="Arial"/>
                <a:cs typeface="Arial"/>
              </a:rPr>
              <a:t>” means any animal contemplated in Part 1 of Schedule 1;</a:t>
            </a:r>
          </a:p>
          <a:p>
            <a:endParaRPr lang="en-ZA"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24095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a:solidFill>
                  <a:prstClr val="white"/>
                </a:solidFill>
              </a:rPr>
              <a:t>Chapter 1: Definitions</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8</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a:latin typeface="Arial"/>
                <a:cs typeface="Arial"/>
              </a:rPr>
              <a:t>"</a:t>
            </a:r>
            <a:r>
              <a:rPr lang="en-ZA" b="1" dirty="0">
                <a:latin typeface="Arial"/>
                <a:cs typeface="Arial"/>
              </a:rPr>
              <a:t>fence</a:t>
            </a:r>
            <a:r>
              <a:rPr lang="en-ZA" dirty="0">
                <a:latin typeface="Arial"/>
                <a:cs typeface="Arial"/>
              </a:rPr>
              <a:t>" means any fence, wall, hedge, obstacle or gate designed to prevent any controlled animal from passing through or across, and includes ―</a:t>
            </a:r>
          </a:p>
          <a:p>
            <a:pPr marL="0" indent="0">
              <a:buNone/>
            </a:pPr>
            <a:r>
              <a:rPr lang="en-ZA" dirty="0" smtClean="0">
                <a:latin typeface="Arial"/>
                <a:cs typeface="Arial"/>
              </a:rPr>
              <a:t>	(</a:t>
            </a:r>
            <a:r>
              <a:rPr lang="en-ZA" dirty="0">
                <a:latin typeface="Arial"/>
                <a:cs typeface="Arial"/>
              </a:rPr>
              <a:t>a)	any excavation made with the purpose to prevent any controlled animal from passing through or </a:t>
            </a:r>
            <a:r>
              <a:rPr lang="en-ZA" dirty="0" smtClean="0">
                <a:latin typeface="Arial"/>
                <a:cs typeface="Arial"/>
              </a:rPr>
              <a:t>		across</a:t>
            </a:r>
            <a:r>
              <a:rPr lang="en-ZA" dirty="0">
                <a:latin typeface="Arial"/>
                <a:cs typeface="Arial"/>
              </a:rPr>
              <a:t>; and</a:t>
            </a:r>
          </a:p>
          <a:p>
            <a:pPr marL="0" indent="0">
              <a:buNone/>
            </a:pPr>
            <a:r>
              <a:rPr lang="en-ZA" dirty="0" smtClean="0">
                <a:latin typeface="Arial"/>
                <a:cs typeface="Arial"/>
              </a:rPr>
              <a:t>	(</a:t>
            </a:r>
            <a:r>
              <a:rPr lang="en-ZA" dirty="0">
                <a:latin typeface="Arial"/>
                <a:cs typeface="Arial"/>
              </a:rPr>
              <a:t>b)	any natural boundary through or across which any controlled animal would not ordinarily pass; </a:t>
            </a:r>
          </a:p>
          <a:p>
            <a:endParaRPr lang="en-ZA" dirty="0">
              <a:latin typeface="Arial"/>
              <a:cs typeface="Arial"/>
            </a:endParaRPr>
          </a:p>
          <a:p>
            <a:r>
              <a:rPr lang="en-ZA" dirty="0">
                <a:latin typeface="Arial"/>
                <a:cs typeface="Arial"/>
              </a:rPr>
              <a:t>“</a:t>
            </a:r>
            <a:r>
              <a:rPr lang="en-ZA" b="1" dirty="0">
                <a:latin typeface="Arial"/>
                <a:cs typeface="Arial"/>
              </a:rPr>
              <a:t>game</a:t>
            </a:r>
            <a:r>
              <a:rPr lang="en-ZA" dirty="0">
                <a:latin typeface="Arial"/>
                <a:cs typeface="Arial"/>
              </a:rPr>
              <a:t>” means any animal contemplated in Part 2 of Schedule 1; </a:t>
            </a:r>
          </a:p>
          <a:p>
            <a:endParaRPr lang="en-ZA" dirty="0">
              <a:latin typeface="Arial"/>
              <a:cs typeface="Arial"/>
            </a:endParaRPr>
          </a:p>
          <a:p>
            <a:r>
              <a:rPr lang="en-ZA" dirty="0">
                <a:latin typeface="Arial"/>
                <a:cs typeface="Arial"/>
              </a:rPr>
              <a:t>"</a:t>
            </a:r>
            <a:r>
              <a:rPr lang="en-ZA" b="1" dirty="0">
                <a:latin typeface="Arial"/>
                <a:cs typeface="Arial"/>
              </a:rPr>
              <a:t>possess</a:t>
            </a:r>
            <a:r>
              <a:rPr lang="en-ZA" dirty="0">
                <a:latin typeface="Arial"/>
                <a:cs typeface="Arial"/>
              </a:rPr>
              <a:t>" includes having</a:t>
            </a:r>
          </a:p>
          <a:p>
            <a:pPr marL="0" indent="0">
              <a:buNone/>
            </a:pPr>
            <a:r>
              <a:rPr lang="en-ZA" dirty="0" smtClean="0">
                <a:latin typeface="Arial"/>
                <a:cs typeface="Arial"/>
              </a:rPr>
              <a:t>	(</a:t>
            </a:r>
            <a:r>
              <a:rPr lang="en-ZA" dirty="0">
                <a:latin typeface="Arial"/>
                <a:cs typeface="Arial"/>
              </a:rPr>
              <a:t>a)	under control, in custody or under supervision; or</a:t>
            </a:r>
          </a:p>
          <a:p>
            <a:pPr marL="0" indent="0">
              <a:buNone/>
            </a:pPr>
            <a:r>
              <a:rPr lang="en-ZA" dirty="0" smtClean="0">
                <a:latin typeface="Arial"/>
                <a:cs typeface="Arial"/>
              </a:rPr>
              <a:t>	(</a:t>
            </a:r>
            <a:r>
              <a:rPr lang="en-ZA" dirty="0">
                <a:latin typeface="Arial"/>
                <a:cs typeface="Arial"/>
              </a:rPr>
              <a:t>b)	on premises under a person’s control, custody or supervision</a:t>
            </a:r>
          </a:p>
          <a:p>
            <a:r>
              <a:rPr lang="en-ZA" dirty="0">
                <a:latin typeface="Arial"/>
                <a:cs typeface="Arial"/>
              </a:rPr>
              <a:t>and “possessor” has a corresponding meaning;</a:t>
            </a:r>
          </a:p>
          <a:p>
            <a:endParaRPr lang="en-ZA" dirty="0">
              <a:latin typeface="Arial"/>
              <a:cs typeface="Arial"/>
            </a:endParaRPr>
          </a:p>
          <a:p>
            <a:r>
              <a:rPr lang="en-ZA" dirty="0">
                <a:latin typeface="Arial"/>
                <a:cs typeface="Arial"/>
              </a:rPr>
              <a:t>"</a:t>
            </a:r>
            <a:r>
              <a:rPr lang="en-ZA" b="1" dirty="0">
                <a:latin typeface="Arial"/>
                <a:cs typeface="Arial"/>
              </a:rPr>
              <a:t>premises</a:t>
            </a:r>
            <a:r>
              <a:rPr lang="en-ZA" dirty="0">
                <a:latin typeface="Arial"/>
                <a:cs typeface="Arial"/>
              </a:rPr>
              <a:t>" includes land, any building, structure, vehicle, conveyance, ship, boat or aircraft;</a:t>
            </a:r>
          </a:p>
          <a:p>
            <a:r>
              <a:rPr lang="en-ZA" dirty="0">
                <a:latin typeface="Arial"/>
                <a:cs typeface="Arial"/>
              </a:rPr>
              <a:t>"prescribed" means prescribed by regulation;</a:t>
            </a:r>
          </a:p>
          <a:p>
            <a:endParaRPr lang="en-ZA" dirty="0">
              <a:latin typeface="Arial"/>
              <a:cs typeface="Arial"/>
            </a:endParaRPr>
          </a:p>
          <a:p>
            <a:r>
              <a:rPr lang="en-ZA" dirty="0">
                <a:latin typeface="Arial"/>
                <a:cs typeface="Arial"/>
              </a:rPr>
              <a:t>"</a:t>
            </a:r>
            <a:r>
              <a:rPr lang="en-ZA" b="1" dirty="0">
                <a:latin typeface="Arial"/>
                <a:cs typeface="Arial"/>
              </a:rPr>
              <a:t>transport</a:t>
            </a:r>
            <a:r>
              <a:rPr lang="en-ZA" dirty="0">
                <a:latin typeface="Arial"/>
                <a:cs typeface="Arial"/>
              </a:rPr>
              <a:t>" means any means of moving a controlled animal from one locality to another by any means and includes the conveyance, carrying or driving of a controlled animal or animal product;</a:t>
            </a:r>
          </a:p>
        </p:txBody>
      </p:sp>
    </p:spTree>
    <p:extLst>
      <p:ext uri="{BB962C8B-B14F-4D97-AF65-F5344CB8AC3E}">
        <p14:creationId xmlns:p14="http://schemas.microsoft.com/office/powerpoint/2010/main" val="316364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dirty="0" smtClean="0"/>
              <a:t>Chapter 2: Record Keeping</a:t>
            </a:r>
            <a:endParaRPr lang="en-US" dirty="0"/>
          </a:p>
        </p:txBody>
      </p:sp>
      <p:sp>
        <p:nvSpPr>
          <p:cNvPr id="5"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bg1"/>
                </a:solidFill>
              </a:defRPr>
            </a:lvl1pPr>
          </a:lstStyle>
          <a:p>
            <a:pPr algn="ctr"/>
            <a:fld id="{6E5F179B-226C-B04F-A3DC-7E00019F350A}" type="slidenum">
              <a:rPr lang="en-US" sz="900">
                <a:solidFill>
                  <a:srgbClr val="777777"/>
                </a:solidFill>
                <a:latin typeface="Arial"/>
                <a:cs typeface="Arial"/>
              </a:rPr>
              <a:pPr algn="ctr"/>
              <a:t>9</a:t>
            </a:fld>
            <a:endParaRPr lang="en-US" sz="900" dirty="0">
              <a:solidFill>
                <a:srgbClr val="777777"/>
              </a:solidFill>
              <a:latin typeface="Arial"/>
              <a:cs typeface="Arial"/>
            </a:endParaRPr>
          </a:p>
        </p:txBody>
      </p:sp>
      <p:sp>
        <p:nvSpPr>
          <p:cNvPr id="6" name="Content Placeholder 23"/>
          <p:cNvSpPr txBox="1">
            <a:spLocks noGrp="1"/>
          </p:cNvSpPr>
          <p:nvPr>
            <p:ph idx="1"/>
          </p:nvPr>
        </p:nvSpPr>
        <p:spPr>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t>Registers in respect of domesticated animals on premises</a:t>
            </a:r>
            <a:endParaRPr lang="en-ZA" dirty="0"/>
          </a:p>
          <a:p>
            <a:endParaRPr lang="en-ZA" dirty="0" smtClean="0"/>
          </a:p>
          <a:p>
            <a:r>
              <a:rPr lang="en-ZA" dirty="0" smtClean="0"/>
              <a:t>An </a:t>
            </a:r>
            <a:r>
              <a:rPr lang="en-ZA" dirty="0"/>
              <a:t>owner or possessor must keep a register in the prescribed format</a:t>
            </a:r>
          </a:p>
          <a:p>
            <a:pPr lvl="1"/>
            <a:r>
              <a:rPr lang="en-GB" dirty="0"/>
              <a:t>comprehensive description of the geographical location of the premises</a:t>
            </a:r>
            <a:endParaRPr lang="en-ZA" dirty="0"/>
          </a:p>
          <a:p>
            <a:pPr lvl="1"/>
            <a:r>
              <a:rPr lang="en-GB" dirty="0"/>
              <a:t>the date counted and verified</a:t>
            </a:r>
            <a:endParaRPr lang="en-ZA" dirty="0"/>
          </a:p>
          <a:p>
            <a:pPr lvl="1"/>
            <a:r>
              <a:rPr lang="en-GB" dirty="0"/>
              <a:t>full names of the person or persons who counted and verified</a:t>
            </a:r>
            <a:endParaRPr lang="en-ZA" dirty="0"/>
          </a:p>
          <a:p>
            <a:pPr lvl="1"/>
            <a:r>
              <a:rPr lang="en-GB" dirty="0"/>
              <a:t>a description of every animal (including breed or species; registered identification mark; an account of the method or manner of acquisition or disposal; and the relevant dates)</a:t>
            </a:r>
            <a:endParaRPr lang="en-US" dirty="0">
              <a:latin typeface="Arial"/>
              <a:cs typeface="Arial"/>
            </a:endParaRPr>
          </a:p>
        </p:txBody>
      </p:sp>
    </p:spTree>
    <p:extLst>
      <p:ext uri="{BB962C8B-B14F-4D97-AF65-F5344CB8AC3E}">
        <p14:creationId xmlns:p14="http://schemas.microsoft.com/office/powerpoint/2010/main" val="2083959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2813</TotalTime>
  <Words>2781</Words>
  <Application>Microsoft Office PowerPoint</Application>
  <PresentationFormat>On-screen Show (4:3)</PresentationFormat>
  <Paragraphs>231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DRAFT CONTROLLED ANIMALS AND ANIMAL PRODUCTS BILL</vt:lpstr>
      <vt:lpstr>Contents</vt:lpstr>
      <vt:lpstr>Section</vt:lpstr>
      <vt:lpstr>INTRODUCTION 1</vt:lpstr>
      <vt:lpstr>INTRODUCTION 1</vt:lpstr>
      <vt:lpstr>Section</vt:lpstr>
      <vt:lpstr>Chapter 1: Definitions</vt:lpstr>
      <vt:lpstr>Chapter 1: Definitions</vt:lpstr>
      <vt:lpstr>Chapter 2: Record Keeping</vt:lpstr>
      <vt:lpstr>Chapter 2: Record Keeping</vt:lpstr>
      <vt:lpstr>Chapter 2: Identification document </vt:lpstr>
      <vt:lpstr>Chapter 2: Identification document </vt:lpstr>
      <vt:lpstr>Chapter 2: Duties of persons when acquiring an animal </vt:lpstr>
      <vt:lpstr>Chapter 3: Transport</vt:lpstr>
      <vt:lpstr>Chapter 3: Transport</vt:lpstr>
      <vt:lpstr>Chapter 3: Transport</vt:lpstr>
      <vt:lpstr>Chapter 3: Transport</vt:lpstr>
      <vt:lpstr>Chapter 4: Consent of Land Owner</vt:lpstr>
      <vt:lpstr>Chapter 4: Consent of Land Owner</vt:lpstr>
      <vt:lpstr>Chapter 5 and 6</vt:lpstr>
      <vt:lpstr>Chapter 7: Powers of Police</vt:lpstr>
      <vt:lpstr>Chapter 7: Powers of Police: Routine Inspections</vt:lpstr>
      <vt:lpstr>Chapter 7: Powers of Police: Routine Inspections</vt:lpstr>
      <vt:lpstr>Chapter 7: Powers of Police: Entry Search Seizure</vt:lpstr>
      <vt:lpstr>Chapter 7: Wrongful Search and Disposal</vt:lpstr>
      <vt:lpstr>Chapter 8: Offences and penalties</vt:lpstr>
      <vt:lpstr>Chapter 8: Offences and penalties</vt:lpstr>
      <vt:lpstr>Chapter 8: Offences and penalties</vt:lpstr>
      <vt:lpstr>Chapter 8: Offences and penalties</vt:lpstr>
      <vt:lpstr>Chapter 8: Offences and penalties</vt:lpstr>
      <vt:lpstr>Section</vt:lpstr>
      <vt:lpstr>Main heading goes here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Sipho Mbatha</dc:creator>
  <cp:lastModifiedBy>User</cp:lastModifiedBy>
  <cp:revision>106</cp:revision>
  <dcterms:created xsi:type="dcterms:W3CDTF">2015-03-20T11:51:17Z</dcterms:created>
  <dcterms:modified xsi:type="dcterms:W3CDTF">2018-09-12T10:26:44Z</dcterms:modified>
</cp:coreProperties>
</file>